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6" r:id="rId1"/>
  </p:sldMasterIdLst>
  <p:notesMasterIdLst>
    <p:notesMasterId r:id="rId43"/>
  </p:notesMasterIdLst>
  <p:sldIdLst>
    <p:sldId id="256" r:id="rId2"/>
    <p:sldId id="289" r:id="rId3"/>
    <p:sldId id="290" r:id="rId4"/>
    <p:sldId id="257" r:id="rId5"/>
    <p:sldId id="291" r:id="rId6"/>
    <p:sldId id="288" r:id="rId7"/>
    <p:sldId id="261" r:id="rId8"/>
    <p:sldId id="262" r:id="rId9"/>
    <p:sldId id="263" r:id="rId10"/>
    <p:sldId id="264" r:id="rId11"/>
    <p:sldId id="265" r:id="rId12"/>
    <p:sldId id="266" r:id="rId13"/>
    <p:sldId id="292" r:id="rId14"/>
    <p:sldId id="293" r:id="rId15"/>
    <p:sldId id="294" r:id="rId16"/>
    <p:sldId id="295" r:id="rId17"/>
    <p:sldId id="298" r:id="rId18"/>
    <p:sldId id="299" r:id="rId19"/>
    <p:sldId id="300" r:id="rId20"/>
    <p:sldId id="301" r:id="rId21"/>
    <p:sldId id="280" r:id="rId22"/>
    <p:sldId id="297" r:id="rId23"/>
    <p:sldId id="282" r:id="rId24"/>
    <p:sldId id="283" r:id="rId25"/>
    <p:sldId id="284" r:id="rId26"/>
    <p:sldId id="285" r:id="rId27"/>
    <p:sldId id="286" r:id="rId28"/>
    <p:sldId id="287" r:id="rId29"/>
    <p:sldId id="296" r:id="rId30"/>
    <p:sldId id="302" r:id="rId31"/>
    <p:sldId id="268" r:id="rId32"/>
    <p:sldId id="269" r:id="rId33"/>
    <p:sldId id="270" r:id="rId34"/>
    <p:sldId id="271" r:id="rId35"/>
    <p:sldId id="272" r:id="rId36"/>
    <p:sldId id="274" r:id="rId37"/>
    <p:sldId id="275" r:id="rId38"/>
    <p:sldId id="276" r:id="rId39"/>
    <p:sldId id="277" r:id="rId40"/>
    <p:sldId id="278" r:id="rId41"/>
    <p:sldId id="27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93"/>
    <p:restoredTop sz="79116"/>
  </p:normalViewPr>
  <p:slideViewPr>
    <p:cSldViewPr snapToGrid="0" snapToObjects="1">
      <p:cViewPr varScale="1">
        <p:scale>
          <a:sx n="100" d="100"/>
          <a:sy n="100" d="100"/>
        </p:scale>
        <p:origin x="17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C1B6B7-F53B-1746-9EE3-E9503671DE4C}" type="datetimeFigureOut">
              <a:rPr lang="en-US" smtClean="0"/>
              <a:t>9/28/23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3A482F-6EFC-4B40-8124-CB026FEE1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35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UBMCBlog</a:t>
            </a:r>
            <a:r>
              <a:rPr lang="en-US" dirty="0"/>
              <a:t>:</a:t>
            </a:r>
            <a:r>
              <a:rPr lang="en-US" baseline="0" dirty="0"/>
              <a:t> 404 blogs labeled as conservative or liberal</a:t>
            </a:r>
          </a:p>
          <a:p>
            <a:r>
              <a:rPr lang="en-US" dirty="0" err="1"/>
              <a:t>AGBlog</a:t>
            </a:r>
            <a:r>
              <a:rPr lang="en-US" dirty="0"/>
              <a:t>: 1222 blogs labeled</a:t>
            </a:r>
            <a:r>
              <a:rPr lang="en-US" baseline="0" dirty="0"/>
              <a:t> as either conservative or liberal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MSPBlog</a:t>
            </a:r>
            <a:r>
              <a:rPr lang="en-US" dirty="0"/>
              <a:t>:</a:t>
            </a:r>
            <a:r>
              <a:rPr lang="en-US" baseline="0" dirty="0"/>
              <a:t> 1031 blogs labeled as either conservative or liberal</a:t>
            </a:r>
          </a:p>
          <a:p>
            <a:r>
              <a:rPr lang="en-US" dirty="0"/>
              <a:t>Cora:</a:t>
            </a:r>
            <a:r>
              <a:rPr lang="en-US" baseline="0" dirty="0"/>
              <a:t> 2708 papers from 7 categories</a:t>
            </a:r>
          </a:p>
          <a:p>
            <a:r>
              <a:rPr lang="en-US" baseline="0" dirty="0" err="1"/>
              <a:t>CiteSeer</a:t>
            </a:r>
            <a:r>
              <a:rPr lang="en-US" baseline="0" dirty="0"/>
              <a:t>: 3312 papers from 6 categories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A482F-6EFC-4B40-8124-CB026FEE15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85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7002125" y="-11796713"/>
            <a:ext cx="22204363" cy="12490451"/>
          </a:xfrm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8" y="4343703"/>
            <a:ext cx="5482828" cy="4110869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6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7002125" y="-11796713"/>
            <a:ext cx="22204363" cy="12490451"/>
          </a:xfrm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8" y="4343703"/>
            <a:ext cx="5482828" cy="4110869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056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7002125" y="-11796713"/>
            <a:ext cx="22204363" cy="12490451"/>
          </a:xfrm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8" y="4343703"/>
            <a:ext cx="5482828" cy="4110869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430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7002125" y="-11796713"/>
            <a:ext cx="22204363" cy="12490451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8" y="4343703"/>
            <a:ext cx="5482828" cy="4110869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 is weighted transition matrix in graph</a:t>
            </a:r>
            <a:r>
              <a:rPr lang="en-US" baseline="0" dirty="0"/>
              <a:t> (</a:t>
            </a:r>
            <a:r>
              <a:rPr lang="en-US" baseline="0" dirty="0" err="1"/>
              <a:t>W_ij</a:t>
            </a:r>
            <a:r>
              <a:rPr lang="en-US" baseline="0" dirty="0"/>
              <a:t> = 1 / degree(</a:t>
            </a:r>
            <a:r>
              <a:rPr lang="en-US" baseline="0" dirty="0" err="1"/>
              <a:t>i</a:t>
            </a:r>
            <a:r>
              <a:rPr lang="en-US" baseline="0" dirty="0"/>
              <a:t>))</a:t>
            </a:r>
          </a:p>
          <a:p>
            <a:r>
              <a:rPr lang="en-US" baseline="0" dirty="0"/>
              <a:t>u is normalized teleportation vector</a:t>
            </a:r>
          </a:p>
          <a:p>
            <a:r>
              <a:rPr lang="en-US" baseline="0" dirty="0"/>
              <a:t>r is ranking vector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A482F-6EFC-4B40-8124-CB026FEE15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569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In both cases, max value is 1 (that</a:t>
            </a:r>
            <a:r>
              <a:rPr lang="en-US" baseline="0" dirty="0"/>
              <a:t> is constant value for labeled, &amp; unlabeled cannot exceed labeled)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This constraint prevents any node—regardless of graph structure—to have more ”influence” over graph than a labeled seed</a:t>
            </a:r>
          </a:p>
          <a:p>
            <a:pPr marL="171450" indent="-171450">
              <a:buFontTx/>
              <a:buChar char="-"/>
            </a:pPr>
            <a:r>
              <a:rPr lang="en-US" dirty="0"/>
              <a:t>A particular unlabeled instance could in fact be well-connected to several labeled seeds of the same class and many unlabeled instances, and therefore should have more influence over the network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A482F-6EFC-4B40-8124-CB026FEE15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436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shows that </a:t>
            </a:r>
            <a:r>
              <a:rPr lang="en-US" dirty="0" err="1"/>
              <a:t>wvRN</a:t>
            </a:r>
            <a:r>
              <a:rPr lang="en-US" dirty="0"/>
              <a:t> is more sensitive to the location of the labeled seed nodes; in this case, having a seed node near the fringe of the “cluster” resulted in an incorrect prediction.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A482F-6EFC-4B40-8124-CB026FEE15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77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when the seeds are optimally chosen does </a:t>
            </a:r>
            <a:r>
              <a:rPr lang="en-US" dirty="0" err="1"/>
              <a:t>wvRN</a:t>
            </a:r>
            <a:r>
              <a:rPr lang="en-US" dirty="0"/>
              <a:t> arrive</a:t>
            </a:r>
            <a:r>
              <a:rPr lang="en-US" baseline="0" dirty="0"/>
              <a:t> at the same solution as MRW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A482F-6EFC-4B40-8124-CB026FEE15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725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Laplacian regularization term is</a:t>
            </a:r>
            <a:r>
              <a:rPr lang="en-US" baseline="0" dirty="0"/>
              <a:t> effective for multiple reasons</a:t>
            </a:r>
          </a:p>
          <a:p>
            <a:r>
              <a:rPr lang="en-US" baseline="0" dirty="0"/>
              <a:t> - propagates labels smoothly with respect to the graph (i.e. assumes nearby nodes have similar labels)</a:t>
            </a:r>
          </a:p>
          <a:p>
            <a:r>
              <a:rPr lang="en-US" baseline="0" dirty="0"/>
              <a:t> - induces a penalty when smoothness is violated</a:t>
            </a:r>
          </a:p>
          <a:p>
            <a:r>
              <a:rPr lang="en-US" baseline="0" dirty="0"/>
              <a:t> - constrains labels to be consistent with overall graph structure</a:t>
            </a:r>
          </a:p>
          <a:p>
            <a:endParaRPr lang="en-US" baseline="0" dirty="0"/>
          </a:p>
          <a:p>
            <a:r>
              <a:rPr lang="en-US" baseline="0" dirty="0"/>
              <a:t>Therefore, f is a label function that</a:t>
            </a:r>
          </a:p>
          <a:p>
            <a:r>
              <a:rPr lang="en-US" baseline="0" dirty="0"/>
              <a:t> - is smooth with respect to the graph</a:t>
            </a:r>
          </a:p>
          <a:p>
            <a:r>
              <a:rPr lang="en-US" baseline="0" dirty="0"/>
              <a:t> - is consistent with labeled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A482F-6EFC-4B40-8124-CB026FEE15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12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Autoencoders</a:t>
            </a:r>
            <a:r>
              <a:rPr lang="en-US" dirty="0"/>
              <a:t> have also been used to learn graph </a:t>
            </a:r>
            <a:r>
              <a:rPr lang="en-US" dirty="0" err="1"/>
              <a:t>embeddings</a:t>
            </a:r>
            <a:r>
              <a:rPr lang="en-US" baseline="0" dirty="0"/>
              <a:t> (2014 paper)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A482F-6EFC-4B40-8124-CB026FEE15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87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7002125" y="-11796713"/>
            <a:ext cx="22204363" cy="12490451"/>
          </a:xfrm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8" y="4343703"/>
            <a:ext cx="5482828" cy="4110869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002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7002125" y="-11796713"/>
            <a:ext cx="22204363" cy="12490451"/>
          </a:xfrm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8" y="4343703"/>
            <a:ext cx="5482828" cy="4110869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113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C0A33-D8FA-8A36-37E7-BF0C9B4EB6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F26E8E-69E4-4E3F-EBF1-8DD494158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0C579-F0A6-63AE-2F24-F69203F07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2EF6-0E97-874F-9889-F43A56F6C262}" type="datetimeFigureOut">
              <a:rPr lang="en-US" smtClean="0"/>
              <a:t>9/28/23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D6E6E-7817-0C21-074D-9C1DA9E30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A98D0-1D3D-E44E-A49F-C1B57409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0503-B4A4-B749-B631-5561C4ADD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78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EADF0-AF6A-7F13-320C-90F5CF025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93A51C-295F-BA0D-1BCC-2847AF74B4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C8D80-2322-59BA-F511-6EDF8B853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2EF6-0E97-874F-9889-F43A56F6C262}" type="datetimeFigureOut">
              <a:rPr lang="en-US" smtClean="0"/>
              <a:t>9/28/23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44DC8-CBC8-4733-0859-C4CAD49CB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60038-A461-A847-1E01-CA835DF6D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0503-B4A4-B749-B631-5561C4ADD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36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65199C-66FA-D355-AF2F-E66CE602B2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6975D0-1EC3-4796-907E-BA93F9489A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B0CE7-9BA5-F66D-AF2D-E7DD92461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2EF6-0E97-874F-9889-F43A56F6C262}" type="datetimeFigureOut">
              <a:rPr lang="en-US" smtClean="0"/>
              <a:t>9/28/23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70E95-7C8F-60A1-BEC4-90DFD0CE9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48998-A88B-2619-D9A2-2889A85A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0503-B4A4-B749-B631-5561C4ADD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17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2A05-8A5E-C37E-BE03-0827EDD9B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FC7B6-57FA-B991-BDA5-B47A1C913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73D71-7AAE-6BC7-2467-9521D2DD0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2EF6-0E97-874F-9889-F43A56F6C262}" type="datetimeFigureOut">
              <a:rPr lang="en-US" smtClean="0"/>
              <a:t>9/28/23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4E9FA-5F5D-568F-FB80-0E5F02E55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3AD1D-C794-BE7F-B7CA-BB3ED3371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0503-B4A4-B749-B631-5561C4ADD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596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B7E7B-E2D7-452F-4694-1C3E927E5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9EEB4-FED0-7EFB-31F5-107E3944E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48BF2-1F46-0C86-F2A0-16B9112C9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2EF6-0E97-874F-9889-F43A56F6C262}" type="datetimeFigureOut">
              <a:rPr lang="en-US" smtClean="0"/>
              <a:t>9/28/23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B3221-428C-9D68-BE09-8EABA95CA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9E932A-A307-BCFF-D740-5ACD8EC67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0503-B4A4-B749-B631-5561C4ADD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959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943D6-6E19-383E-F943-E3CEC5D85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15236-67DA-808F-E6EC-940DEA2A24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AC70FF-CDBD-E0A7-1BC7-E29D2E6010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521083-F50E-B592-AF33-DED288351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2EF6-0E97-874F-9889-F43A56F6C262}" type="datetimeFigureOut">
              <a:rPr lang="en-US" smtClean="0"/>
              <a:t>9/28/23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057677-45F8-87DE-8B20-043D49915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ED0931-F730-CF5F-8820-ECB3C48BB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0503-B4A4-B749-B631-5561C4ADD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207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21B4B-C384-928A-C2F4-4758D11D5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8F611-3C99-D671-E1AB-3A4ACF176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781899-1C69-86E0-737D-0FF9C04D5B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D7D7B-B4FC-0F85-A98F-BDF72ECDF1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3284BC-0098-F27A-D38C-5F08B592A4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9ED9E5-F9A1-95E4-E188-5AF073E4A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2EF6-0E97-874F-9889-F43A56F6C262}" type="datetimeFigureOut">
              <a:rPr lang="en-US" smtClean="0"/>
              <a:t>9/28/23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28FC46-C641-8E53-D69F-E9BB507AC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FA511D-F141-3439-9886-3BCC3613B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0503-B4A4-B749-B631-5561C4ADD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8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6984D-D35F-BBA7-CEC2-A98F5409B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6B961F-BAF3-F520-F7D1-022DF4A4E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2EF6-0E97-874F-9889-F43A56F6C262}" type="datetimeFigureOut">
              <a:rPr lang="en-US" smtClean="0"/>
              <a:t>9/28/23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36871C-98A5-7477-CB33-B02BB361F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DDC014-6F00-2C34-2156-C37A1971B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0503-B4A4-B749-B631-5561C4ADD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408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435620-1DAC-F14A-FE64-7DA721F16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2EF6-0E97-874F-9889-F43A56F6C262}" type="datetimeFigureOut">
              <a:rPr lang="en-US" smtClean="0"/>
              <a:t>9/28/23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09927A-DBF4-8462-C6C2-EA1675F6F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13A5B4-5F82-85E0-AE47-92A8E9357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0503-B4A4-B749-B631-5561C4ADD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84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2FB3D-A7D4-FF0A-4225-B23C318C4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41E14-888B-110C-9230-DC4173F93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6A77EF-BA93-F667-44C3-9E0CFE3CD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5BE932-9901-964F-8AE2-E47C033E3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2EF6-0E97-874F-9889-F43A56F6C262}" type="datetimeFigureOut">
              <a:rPr lang="en-US" smtClean="0"/>
              <a:t>9/28/23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2EC478-8E9D-6620-F941-E6CEF32BE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7B7B1F-B9F1-329B-9D05-FDEEEF4CA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0503-B4A4-B749-B631-5561C4ADD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238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E1430-1580-283F-6268-3F03FF01C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4B2F9C-2635-5AB3-F513-1B591596BF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1D7684-1B46-E779-1BC1-27A13DCA7F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BEE4D7-4F17-139C-D5D1-69AB95009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2EF6-0E97-874F-9889-F43A56F6C262}" type="datetimeFigureOut">
              <a:rPr lang="en-US" smtClean="0"/>
              <a:t>9/28/23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353D9-FEDC-8195-F26E-1EC52E02D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43761-9C8C-1272-F908-2AB3DDF2C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0503-B4A4-B749-B631-5561C4ADD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170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5DBE97-1F33-ACB2-D9FD-F3DB014F4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33A85-6E67-3FFB-1C9D-3762D2ABD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40C7F-06DF-7EFA-B93C-99CBEF7E1D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E2EF6-0E97-874F-9889-F43A56F6C262}" type="datetimeFigureOut">
              <a:rPr lang="en-US" smtClean="0"/>
              <a:t>9/28/23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9BDE5-ED53-C6EA-168F-CE17684E5F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10EA6-36E1-3997-D9D7-935FA92AEA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80503-B4A4-B749-B631-5561C4ADD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709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iteseerx.ist.psu.edu/viewdoc/download?doi=10.1.1.220.42&amp;rep=rep1&amp;type=pdf" TargetMode="External"/><Relationship Id="rId2" Type="http://schemas.openxmlformats.org/officeDocument/2006/relationships/hyperlink" Target="https://lti.cs.cmu.edu/sites/default/files/research/reports/2009/cmulti09017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roceedings.mlr.press/v48/yanga16.pdf" TargetMode="External"/><Relationship Id="rId4" Type="http://schemas.openxmlformats.org/officeDocument/2006/relationships/hyperlink" Target="http://papers.nips.cc/paper/3633-semi-supervised-learning-in-gigantic-image-collections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8800"/>
              <a:t>Semi-Supervised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CSCI 4360/6360 Data Science II</a:t>
            </a:r>
          </a:p>
        </p:txBody>
      </p:sp>
    </p:spTree>
    <p:extLst>
      <p:ext uri="{BB962C8B-B14F-4D97-AF65-F5344CB8AC3E}">
        <p14:creationId xmlns:p14="http://schemas.microsoft.com/office/powerpoint/2010/main" val="1783139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2-03-16 at 1.30.0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918" y="1583547"/>
            <a:ext cx="6083300" cy="4381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00" y="4109357"/>
            <a:ext cx="4025900" cy="4699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MultiRankWalk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4406918" cy="2151289"/>
          </a:xfrm>
        </p:spPr>
        <p:txBody>
          <a:bodyPr/>
          <a:lstStyle/>
          <a:p>
            <a:r>
              <a:rPr lang="en-US" dirty="0"/>
              <a:t>Seed Selection</a:t>
            </a:r>
          </a:p>
          <a:p>
            <a:pPr lvl="1"/>
            <a:r>
              <a:rPr lang="en-US" dirty="0"/>
              <a:t>Order by PageRank or degree, or even randomly</a:t>
            </a:r>
          </a:p>
          <a:p>
            <a:pPr lvl="1"/>
            <a:r>
              <a:rPr lang="en-US" dirty="0"/>
              <a:t>Traverse list until you have </a:t>
            </a:r>
            <a:r>
              <a:rPr lang="en-US" i="1" dirty="0"/>
              <a:t>k</a:t>
            </a:r>
            <a:r>
              <a:rPr lang="en-US" dirty="0"/>
              <a:t> examples/class</a:t>
            </a:r>
          </a:p>
        </p:txBody>
      </p:sp>
    </p:spTree>
    <p:extLst>
      <p:ext uri="{BB962C8B-B14F-4D97-AF65-F5344CB8AC3E}">
        <p14:creationId xmlns:p14="http://schemas.microsoft.com/office/powerpoint/2010/main" val="129521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Comparison: </a:t>
            </a:r>
            <a:r>
              <a:rPr lang="en-US" dirty="0" err="1"/>
              <a:t>wvRN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807404"/>
          </a:xfrm>
        </p:spPr>
        <p:txBody>
          <a:bodyPr>
            <a:normAutofit/>
          </a:bodyPr>
          <a:lstStyle/>
          <a:p>
            <a:r>
              <a:rPr lang="en-US" sz="2400" dirty="0"/>
              <a:t>One definition [</a:t>
            </a:r>
            <a:r>
              <a:rPr lang="en-US" sz="2400" dirty="0" err="1"/>
              <a:t>MacSkassy</a:t>
            </a:r>
            <a:r>
              <a:rPr lang="en-US" sz="2400" dirty="0"/>
              <a:t> &amp; Provost, JMLR 2007]:…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Does this look familiar? </a:t>
            </a:r>
          </a:p>
          <a:p>
            <a:r>
              <a:rPr lang="en-US" sz="2400" b="1" dirty="0" err="1"/>
              <a:t>Homophily</a:t>
            </a:r>
            <a:r>
              <a:rPr lang="en-US" sz="2400" b="1" dirty="0"/>
              <a:t>!</a:t>
            </a:r>
          </a:p>
        </p:txBody>
      </p:sp>
      <p:pic>
        <p:nvPicPr>
          <p:cNvPr id="5" name="Picture 4" descr="Screen Shot 2012-03-16 at 3.19.29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78"/>
          <a:stretch/>
        </p:blipFill>
        <p:spPr>
          <a:xfrm>
            <a:off x="1523998" y="2512572"/>
            <a:ext cx="9144000" cy="687082"/>
          </a:xfrm>
          <a:prstGeom prst="rect">
            <a:avLst/>
          </a:prstGeom>
        </p:spPr>
      </p:pic>
      <p:pic>
        <p:nvPicPr>
          <p:cNvPr id="6" name="Picture 5" descr="Screen Shot 2012-03-16 at 3.19.29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7" t="42580" r="29183"/>
          <a:stretch/>
        </p:blipFill>
        <p:spPr>
          <a:xfrm>
            <a:off x="1986024" y="3581635"/>
            <a:ext cx="8219947" cy="169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5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Comparison: HF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1744047"/>
          </a:xfrm>
        </p:spPr>
        <p:txBody>
          <a:bodyPr>
            <a:noAutofit/>
          </a:bodyPr>
          <a:lstStyle/>
          <a:p>
            <a:r>
              <a:rPr lang="en-US" sz="2400" dirty="0"/>
              <a:t>Another definition in [X. Zhu, Z. </a:t>
            </a:r>
            <a:r>
              <a:rPr lang="en-US" sz="2400" dirty="0" err="1"/>
              <a:t>Ghahramani</a:t>
            </a:r>
            <a:r>
              <a:rPr lang="en-US" sz="2400" dirty="0"/>
              <a:t>, and J. Lafferty, ICML 2003]</a:t>
            </a:r>
          </a:p>
          <a:p>
            <a:r>
              <a:rPr lang="en-US" dirty="0"/>
              <a:t>A </a:t>
            </a:r>
            <a:r>
              <a:rPr lang="en-US" b="1" dirty="0"/>
              <a:t>harmonic field </a:t>
            </a:r>
            <a:r>
              <a:rPr lang="en-US" dirty="0"/>
              <a:t>– the score of each node in the graph is the harmonic, or linearly weighted, average of its neighbors’ scores (harmonic field, HF)</a:t>
            </a:r>
          </a:p>
        </p:txBody>
      </p:sp>
      <p:pic>
        <p:nvPicPr>
          <p:cNvPr id="4" name="Picture 3" descr="Screen Shot 2015-02-18 at 10.51.4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645" y="3817182"/>
            <a:ext cx="3118550" cy="2478498"/>
          </a:xfrm>
          <a:prstGeom prst="rect">
            <a:avLst/>
          </a:prstGeom>
        </p:spPr>
      </p:pic>
      <p:pic>
        <p:nvPicPr>
          <p:cNvPr id="8" name="Picture 7" descr="Screen Shot 2015-02-18 at 10.54.3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913" y="3940937"/>
            <a:ext cx="5603172" cy="223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132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MRW versus </a:t>
            </a:r>
            <a:r>
              <a:rPr lang="en-US" dirty="0" err="1"/>
              <a:t>wvRN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3364735" cy="4351338"/>
          </a:xfrm>
        </p:spPr>
        <p:txBody>
          <a:bodyPr/>
          <a:lstStyle/>
          <a:p>
            <a:r>
              <a:rPr lang="en-US" dirty="0"/>
              <a:t>MRW is easily the method to beat</a:t>
            </a:r>
          </a:p>
          <a:p>
            <a:r>
              <a:rPr lang="en-US" dirty="0" err="1"/>
              <a:t>wvRN</a:t>
            </a:r>
            <a:r>
              <a:rPr lang="en-US" dirty="0"/>
              <a:t> matches MRW </a:t>
            </a:r>
            <a:r>
              <a:rPr lang="en-US" b="1" dirty="0"/>
              <a:t>only</a:t>
            </a:r>
            <a:r>
              <a:rPr lang="en-US" dirty="0"/>
              <a:t> when seeding is </a:t>
            </a:r>
            <a:r>
              <a:rPr lang="en-US" b="1" dirty="0"/>
              <a:t>not</a:t>
            </a:r>
            <a:r>
              <a:rPr lang="en-US" dirty="0"/>
              <a:t> random</a:t>
            </a:r>
          </a:p>
          <a:p>
            <a:r>
              <a:rPr lang="en-US" dirty="0"/>
              <a:t>Still takes a larger number of labeled instances compared to MRW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735" y="1254465"/>
            <a:ext cx="7576636" cy="549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4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MRW &gt; </a:t>
            </a:r>
            <a:r>
              <a:rPr lang="en-US" dirty="0" err="1"/>
              <a:t>wvRN</a:t>
            </a:r>
            <a:r>
              <a:rPr lang="en-US" dirty="0"/>
              <a:t>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20000" y="1825625"/>
            <a:ext cx="52808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Start with </a:t>
            </a:r>
            <a:r>
              <a:rPr lang="en-US" dirty="0" err="1"/>
              <a:t>wvRN</a:t>
            </a:r>
            <a:r>
              <a:rPr lang="en-US" dirty="0"/>
              <a:t> &amp; HF objectives</a:t>
            </a:r>
          </a:p>
          <a:p>
            <a:endParaRPr lang="en-US" dirty="0"/>
          </a:p>
          <a:p>
            <a:r>
              <a:rPr lang="en-US" dirty="0"/>
              <a:t>Do not account for graph </a:t>
            </a:r>
            <a:r>
              <a:rPr lang="en-US" i="1" dirty="0"/>
              <a:t>structure</a:t>
            </a:r>
          </a:p>
          <a:p>
            <a:pPr lvl="1"/>
            <a:r>
              <a:rPr lang="en-US" dirty="0"/>
              <a:t>Or location of seeds</a:t>
            </a:r>
          </a:p>
          <a:p>
            <a:endParaRPr lang="en-US" b="1" dirty="0"/>
          </a:p>
          <a:p>
            <a:r>
              <a:rPr lang="en-US" b="1" dirty="0"/>
              <a:t>Graph-walk methods do not have these constraints</a:t>
            </a:r>
          </a:p>
          <a:p>
            <a:pPr lvl="1"/>
            <a:r>
              <a:rPr lang="en-US" dirty="0"/>
              <a:t>And directly account for graph structure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825625"/>
            <a:ext cx="55880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MRW &gt; </a:t>
            </a:r>
            <a:r>
              <a:rPr lang="en-US" dirty="0" err="1"/>
              <a:t>wvRN</a:t>
            </a:r>
            <a:r>
              <a:rPr lang="en-US" dirty="0"/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50" y="1529443"/>
            <a:ext cx="5321300" cy="2451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71" y="4152900"/>
            <a:ext cx="5283200" cy="2400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357" y="4152900"/>
            <a:ext cx="5706102" cy="240030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2230663" y="5003800"/>
            <a:ext cx="1514022" cy="669471"/>
          </a:xfrm>
          <a:prstGeom prst="roundRect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/>
          <p:cNvSpPr/>
          <p:nvPr/>
        </p:nvSpPr>
        <p:spPr>
          <a:xfrm>
            <a:off x="1756229" y="3454074"/>
            <a:ext cx="1519464" cy="698826"/>
          </a:xfrm>
          <a:prstGeom prst="wedgeRoundRectCallout">
            <a:avLst>
              <a:gd name="adj1" fmla="val 7824"/>
              <a:gd name="adj2" fmla="val 1684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Oops...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4462017" y="3577518"/>
            <a:ext cx="1726511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wvRN</a:t>
            </a:r>
            <a:endParaRPr lang="en-US" dirty="0"/>
          </a:p>
        </p:txBody>
      </p:sp>
      <p:sp>
        <p:nvSpPr>
          <p:cNvPr id="13" name="Down Arrow 12"/>
          <p:cNvSpPr/>
          <p:nvPr/>
        </p:nvSpPr>
        <p:spPr>
          <a:xfrm>
            <a:off x="5983639" y="3577518"/>
            <a:ext cx="1726511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MRW</a:t>
            </a:r>
          </a:p>
        </p:txBody>
      </p:sp>
    </p:spTree>
    <p:extLst>
      <p:ext uri="{BB962C8B-B14F-4D97-AF65-F5344CB8AC3E}">
        <p14:creationId xmlns:p14="http://schemas.microsoft.com/office/powerpoint/2010/main" val="170991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MRW &gt; </a:t>
            </a:r>
            <a:r>
              <a:rPr lang="en-US" dirty="0" err="1"/>
              <a:t>wvRN</a:t>
            </a:r>
            <a:r>
              <a:rPr lang="en-US" dirty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1456871"/>
            <a:ext cx="5080000" cy="2247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43" y="3966029"/>
            <a:ext cx="5232400" cy="243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128" y="3966029"/>
            <a:ext cx="5462561" cy="2438400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4516321" y="3346196"/>
            <a:ext cx="1726511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wvRN</a:t>
            </a:r>
            <a:endParaRPr lang="en-US" dirty="0"/>
          </a:p>
        </p:txBody>
      </p:sp>
      <p:sp>
        <p:nvSpPr>
          <p:cNvPr id="8" name="Down Arrow 7"/>
          <p:cNvSpPr/>
          <p:nvPr/>
        </p:nvSpPr>
        <p:spPr>
          <a:xfrm>
            <a:off x="5987361" y="3346196"/>
            <a:ext cx="1726511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MRW</a:t>
            </a:r>
          </a:p>
        </p:txBody>
      </p:sp>
    </p:spTree>
    <p:extLst>
      <p:ext uri="{BB962C8B-B14F-4D97-AF65-F5344CB8AC3E}">
        <p14:creationId xmlns:p14="http://schemas.microsoft.com/office/powerpoint/2010/main" val="11072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SSL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 Laplacians</a:t>
            </a:r>
          </a:p>
          <a:p>
            <a:pPr lvl="1"/>
            <a:r>
              <a:rPr lang="en-US" dirty="0"/>
              <a:t>Enforces graph structure</a:t>
            </a:r>
          </a:p>
          <a:p>
            <a:pPr lvl="1"/>
            <a:r>
              <a:rPr lang="en-US" dirty="0"/>
              <a:t>Imposes smoothness on labels</a:t>
            </a:r>
          </a:p>
          <a:p>
            <a:r>
              <a:rPr lang="en-US" dirty="0"/>
              <a:t>Graph </a:t>
            </a:r>
            <a:r>
              <a:rPr lang="en-US" dirty="0" err="1"/>
              <a:t>embeddings</a:t>
            </a:r>
            <a:endParaRPr lang="en-US" dirty="0"/>
          </a:p>
          <a:p>
            <a:pPr lvl="1"/>
            <a:r>
              <a:rPr lang="en-US" dirty="0"/>
              <a:t>“Embedding” ~ “context”</a:t>
            </a:r>
          </a:p>
          <a:p>
            <a:r>
              <a:rPr lang="en-US" dirty="0" err="1"/>
              <a:t>Transductive</a:t>
            </a:r>
            <a:r>
              <a:rPr lang="en-US" dirty="0"/>
              <a:t> -&gt; Inductive</a:t>
            </a:r>
          </a:p>
          <a:p>
            <a:pPr lvl="1"/>
            <a:r>
              <a:rPr lang="en-US" dirty="0" err="1"/>
              <a:t>Transductive</a:t>
            </a:r>
            <a:r>
              <a:rPr lang="en-US" dirty="0"/>
              <a:t>: learns the unlabeled data from the labeled data + structure</a:t>
            </a:r>
          </a:p>
          <a:p>
            <a:pPr lvl="1"/>
            <a:r>
              <a:rPr lang="en-US" dirty="0"/>
              <a:t>Inductive: generalizes to completely unobserved data</a:t>
            </a:r>
          </a:p>
        </p:txBody>
      </p:sp>
    </p:spTree>
    <p:extLst>
      <p:ext uri="{BB962C8B-B14F-4D97-AF65-F5344CB8AC3E}">
        <p14:creationId xmlns:p14="http://schemas.microsoft.com/office/powerpoint/2010/main" val="803352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Laplacians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641804"/>
          </a:xfrm>
        </p:spPr>
        <p:txBody>
          <a:bodyPr/>
          <a:lstStyle/>
          <a:p>
            <a:r>
              <a:rPr lang="en-US" dirty="0"/>
              <a:t>Reformulate SSL objective as two distinct terms: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720521"/>
            <a:ext cx="36576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700" y="3971699"/>
            <a:ext cx="6832600" cy="927100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8810171" y="1690688"/>
            <a:ext cx="2543629" cy="1882548"/>
          </a:xfrm>
          <a:prstGeom prst="wedgeRoundRectCallout">
            <a:avLst>
              <a:gd name="adj1" fmla="val -84221"/>
              <a:gd name="adj2" fmla="val 232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Weighted sum of supervised loss over </a:t>
            </a:r>
            <a:r>
              <a:rPr lang="en-US" i="1"/>
              <a:t>labeled</a:t>
            </a:r>
            <a:r>
              <a:rPr lang="en-US"/>
              <a:t> instances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7119256" y="5439909"/>
            <a:ext cx="4103915" cy="1077005"/>
          </a:xfrm>
          <a:prstGeom prst="wedgeRoundRectCallout">
            <a:avLst>
              <a:gd name="adj1" fmla="val -20914"/>
              <a:gd name="adj2" fmla="val -1007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Graph Laplacian regularization term</a:t>
            </a:r>
          </a:p>
        </p:txBody>
      </p:sp>
    </p:spTree>
    <p:extLst>
      <p:ext uri="{BB962C8B-B14F-4D97-AF65-F5344CB8AC3E}">
        <p14:creationId xmlns:p14="http://schemas.microsoft.com/office/powerpoint/2010/main" val="183224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</a:t>
            </a:r>
            <a:r>
              <a:rPr lang="en-US" dirty="0" err="1"/>
              <a:t>Embeddings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6543543" cy="4531632"/>
          </a:xfrm>
        </p:spPr>
        <p:txBody>
          <a:bodyPr/>
          <a:lstStyle/>
          <a:p>
            <a:r>
              <a:rPr lang="en-US" dirty="0"/>
              <a:t>Remember word </a:t>
            </a:r>
            <a:r>
              <a:rPr lang="en-US" dirty="0" err="1"/>
              <a:t>embeddings</a:t>
            </a:r>
            <a:r>
              <a:rPr lang="en-US" dirty="0"/>
              <a:t> with word2vec?</a:t>
            </a:r>
          </a:p>
          <a:p>
            <a:endParaRPr lang="en-US" b="1" dirty="0"/>
          </a:p>
          <a:p>
            <a:r>
              <a:rPr lang="en-US" b="1" dirty="0"/>
              <a:t>Context!</a:t>
            </a:r>
          </a:p>
          <a:p>
            <a:endParaRPr lang="en-US" b="1" dirty="0"/>
          </a:p>
          <a:p>
            <a:r>
              <a:rPr lang="en-US" dirty="0"/>
              <a:t>Estimate ”context” of each node with a random walk over neighborhood of a fixed window size</a:t>
            </a:r>
          </a:p>
          <a:p>
            <a:r>
              <a:rPr lang="en-US" dirty="0" err="1"/>
              <a:t>Skipgram</a:t>
            </a:r>
            <a:r>
              <a:rPr lang="en-US" dirty="0"/>
              <a:t>-based model, </a:t>
            </a:r>
            <a:r>
              <a:rPr lang="en-US" dirty="0" err="1"/>
              <a:t>DeepWalk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0" y="2864758"/>
            <a:ext cx="5626100" cy="838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63543" y="3818761"/>
            <a:ext cx="3619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 is set of all possible context</a:t>
            </a:r>
          </a:p>
          <a:p>
            <a:pPr marL="285750" indent="-285750">
              <a:buFontTx/>
              <a:buChar char="-"/>
            </a:pPr>
            <a:r>
              <a:rPr lang="en-US" dirty="0"/>
              <a:t>w’s are parameters of </a:t>
            </a:r>
            <a:r>
              <a:rPr lang="en-US" dirty="0" err="1"/>
              <a:t>Skipgram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e</a:t>
            </a:r>
            <a:r>
              <a:rPr lang="en-US" baseline="-25000" dirty="0" err="1"/>
              <a:t>i</a:t>
            </a:r>
            <a:r>
              <a:rPr lang="en-US" dirty="0"/>
              <a:t> is embedding of node </a:t>
            </a:r>
            <a:r>
              <a:rPr lang="en-US" i="1" dirty="0" err="1"/>
              <a:t>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450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0417"/>
          <a:stretch/>
        </p:blipFill>
        <p:spPr>
          <a:xfrm>
            <a:off x="0" y="1489928"/>
            <a:ext cx="6045200" cy="536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81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SSL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3399518"/>
          </a:xfrm>
        </p:spPr>
        <p:txBody>
          <a:bodyPr>
            <a:normAutofit/>
          </a:bodyPr>
          <a:lstStyle/>
          <a:p>
            <a:r>
              <a:rPr lang="en-US" dirty="0"/>
              <a:t>You start with X</a:t>
            </a:r>
            <a:r>
              <a:rPr lang="en-US" baseline="30000" dirty="0"/>
              <a:t>l</a:t>
            </a:r>
            <a:r>
              <a:rPr lang="en-US" dirty="0"/>
              <a:t> (labeled) and X</a:t>
            </a:r>
            <a:r>
              <a:rPr lang="en-US" baseline="30000" dirty="0"/>
              <a:t>U</a:t>
            </a:r>
            <a:r>
              <a:rPr lang="en-US" dirty="0"/>
              <a:t> (unlabeled), hoping their combination will result in a superior model</a:t>
            </a:r>
          </a:p>
          <a:p>
            <a:r>
              <a:rPr lang="en-US" dirty="0"/>
              <a:t>Semi-supervised learning yields predictions on X</a:t>
            </a:r>
            <a:r>
              <a:rPr lang="en-US" baseline="30000" dirty="0"/>
              <a:t>U</a:t>
            </a:r>
          </a:p>
          <a:p>
            <a:pPr lvl="1"/>
            <a:r>
              <a:rPr lang="en-US" dirty="0" err="1"/>
              <a:t>Transductive</a:t>
            </a:r>
            <a:r>
              <a:rPr lang="en-US" dirty="0"/>
              <a:t> learning</a:t>
            </a:r>
          </a:p>
          <a:p>
            <a:r>
              <a:rPr lang="en-US" dirty="0"/>
              <a:t>What if a </a:t>
            </a:r>
            <a:r>
              <a:rPr lang="en-US" i="1" dirty="0"/>
              <a:t>completely unobserved</a:t>
            </a:r>
            <a:r>
              <a:rPr lang="en-US" dirty="0"/>
              <a:t> data point shows up?</a:t>
            </a:r>
          </a:p>
          <a:p>
            <a:pPr lvl="1"/>
            <a:r>
              <a:rPr lang="en-US" dirty="0"/>
              <a:t>Inductive learning—a concept often left out in SSL literature</a:t>
            </a:r>
          </a:p>
          <a:p>
            <a:r>
              <a:rPr lang="en-US" b="1" dirty="0"/>
              <a:t>Convert your SSL framework to classification!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86" y="5709557"/>
            <a:ext cx="4406900" cy="1041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525" y="5698671"/>
            <a:ext cx="4568275" cy="104140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986971" y="4978400"/>
            <a:ext cx="4180115" cy="409122"/>
          </a:xfrm>
          <a:prstGeom prst="wedgeRoundRectCallout">
            <a:avLst>
              <a:gd name="adj1" fmla="val -21570"/>
              <a:gd name="adj2" fmla="val 1299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Transductive</a:t>
            </a:r>
            <a:r>
              <a:rPr lang="en-US" dirty="0"/>
              <a:t> learning (note </a:t>
            </a:r>
            <a:r>
              <a:rPr lang="en-US" dirty="0" err="1"/>
              <a:t>embeddings</a:t>
            </a:r>
            <a:r>
              <a:rPr lang="en-US" dirty="0"/>
              <a:t>)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6785524" y="4978400"/>
            <a:ext cx="4568275" cy="409122"/>
          </a:xfrm>
          <a:prstGeom prst="wedgeRoundRectCallout">
            <a:avLst>
              <a:gd name="adj1" fmla="val -21570"/>
              <a:gd name="adj2" fmla="val 1299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Inductive learning (dependent only on </a:t>
            </a:r>
            <a:r>
              <a:rPr lang="en-US" i="1" dirty="0"/>
              <a:t>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294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Quick digression to unsupervised learning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820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Spectral Clustering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 = Matrix</a:t>
            </a:r>
          </a:p>
          <a:p>
            <a:pPr lvl="1"/>
            <a:r>
              <a:rPr lang="en-US" dirty="0"/>
              <a:t>W*v</a:t>
            </a:r>
            <a:r>
              <a:rPr lang="en-US" baseline="-25000" dirty="0"/>
              <a:t>1</a:t>
            </a:r>
            <a:r>
              <a:rPr lang="en-US" dirty="0"/>
              <a:t> = v</a:t>
            </a:r>
            <a:r>
              <a:rPr lang="en-US" baseline="-25000" dirty="0"/>
              <a:t>2</a:t>
            </a:r>
            <a:r>
              <a:rPr lang="en-US" dirty="0"/>
              <a:t> “</a:t>
            </a:r>
            <a:r>
              <a:rPr lang="en-US" dirty="0" err="1"/>
              <a:t>propogates</a:t>
            </a:r>
            <a:r>
              <a:rPr lang="en-US" dirty="0"/>
              <a:t> weights from neighbors”</a:t>
            </a:r>
          </a:p>
        </p:txBody>
      </p:sp>
      <p:pic>
        <p:nvPicPr>
          <p:cNvPr id="2765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4" t="16750" r="57526" b="63144"/>
          <a:stretch>
            <a:fillRect/>
          </a:stretch>
        </p:blipFill>
        <p:spPr bwMode="auto">
          <a:xfrm>
            <a:off x="8569325" y="1217613"/>
            <a:ext cx="305752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TextBox 8"/>
          <p:cNvSpPr txBox="1">
            <a:spLocks noChangeArrowheads="1"/>
          </p:cNvSpPr>
          <p:nvPr/>
        </p:nvSpPr>
        <p:spPr bwMode="auto">
          <a:xfrm>
            <a:off x="5591037" y="6311900"/>
            <a:ext cx="2750222" cy="452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7" tIns="41143" rIns="82287" bIns="41143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/>
              <a:t>[Shi &amp; </a:t>
            </a:r>
            <a:r>
              <a:rPr lang="en-US" dirty="0" err="1"/>
              <a:t>Meila</a:t>
            </a:r>
            <a:r>
              <a:rPr lang="en-US" dirty="0"/>
              <a:t>, </a:t>
            </a:r>
            <a:r>
              <a:rPr lang="en-US" dirty="0">
                <a:solidFill>
                  <a:srgbClr val="000000"/>
                </a:solidFill>
              </a:rPr>
              <a:t>2002</a:t>
            </a:r>
            <a:r>
              <a:rPr lang="en-US" dirty="0"/>
              <a:t>]</a:t>
            </a:r>
          </a:p>
        </p:txBody>
      </p:sp>
      <p:pic>
        <p:nvPicPr>
          <p:cNvPr id="2765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4" t="52592" r="57526" b="24660"/>
          <a:stretch>
            <a:fillRect/>
          </a:stretch>
        </p:blipFill>
        <p:spPr bwMode="auto">
          <a:xfrm>
            <a:off x="8417718" y="3692527"/>
            <a:ext cx="3360737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9043988" y="4868863"/>
            <a:ext cx="317500" cy="330200"/>
          </a:xfrm>
          <a:prstGeom prst="rect">
            <a:avLst/>
          </a:prstGeom>
          <a:noFill/>
        </p:spPr>
        <p:txBody>
          <a:bodyPr wrap="none" lIns="82287" tIns="41143" rIns="82287" bIns="41143">
            <a:spAutoFit/>
          </a:bodyPr>
          <a:lstStyle/>
          <a:p>
            <a:pPr>
              <a:buFont typeface="Times New Roman" pitchFamily="16" charset="0"/>
              <a:buNone/>
              <a:defRPr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Times New Roman" pitchFamily="16" charset="0"/>
              </a:rPr>
              <a:t>e</a:t>
            </a:r>
            <a:r>
              <a:rPr lang="en-US" sz="1300" baseline="-25000" dirty="0">
                <a:solidFill>
                  <a:schemeClr val="accent1">
                    <a:lumMod val="75000"/>
                  </a:schemeClr>
                </a:solidFill>
                <a:latin typeface="Times New Roman" pitchFamily="16" charset="0"/>
              </a:rPr>
              <a:t>2</a:t>
            </a:r>
          </a:p>
        </p:txBody>
      </p:sp>
      <p:sp>
        <p:nvSpPr>
          <p:cNvPr id="27654" name="TextBox 20"/>
          <p:cNvSpPr txBox="1">
            <a:spLocks noChangeArrowheads="1"/>
          </p:cNvSpPr>
          <p:nvPr/>
        </p:nvSpPr>
        <p:spPr bwMode="auto">
          <a:xfrm>
            <a:off x="9113839" y="4252914"/>
            <a:ext cx="342511" cy="329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7" tIns="41143" rIns="82287" bIns="41143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F0000"/>
                </a:solidFill>
              </a:rPr>
              <a:t>e</a:t>
            </a:r>
            <a:r>
              <a:rPr lang="en-US" sz="1300" baseline="-25000">
                <a:solidFill>
                  <a:srgbClr val="FF0000"/>
                </a:solidFill>
              </a:rPr>
              <a:t>3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142196" y="2921445"/>
            <a:ext cx="4498054" cy="3894836"/>
            <a:chOff x="1774825" y="1441451"/>
            <a:chExt cx="4498054" cy="3894836"/>
          </a:xfrm>
        </p:grpSpPr>
        <p:cxnSp>
          <p:nvCxnSpPr>
            <p:cNvPr id="27655" name="Straight Arrow Connector 23"/>
            <p:cNvCxnSpPr>
              <a:cxnSpLocks noChangeShapeType="1"/>
            </p:cNvCxnSpPr>
            <p:nvPr/>
          </p:nvCxnSpPr>
          <p:spPr bwMode="auto">
            <a:xfrm rot="5400000" flipH="1" flipV="1">
              <a:off x="849313" y="3327401"/>
              <a:ext cx="3222625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7656" name="Straight Arrow Connector 25"/>
            <p:cNvCxnSpPr>
              <a:cxnSpLocks noChangeShapeType="1"/>
            </p:cNvCxnSpPr>
            <p:nvPr/>
          </p:nvCxnSpPr>
          <p:spPr bwMode="auto">
            <a:xfrm>
              <a:off x="2460626" y="4938714"/>
              <a:ext cx="3635375" cy="158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7657" name="TextBox 27"/>
            <p:cNvSpPr txBox="1">
              <a:spLocks noChangeArrowheads="1"/>
            </p:cNvSpPr>
            <p:nvPr/>
          </p:nvSpPr>
          <p:spPr bwMode="auto">
            <a:xfrm>
              <a:off x="2940051" y="5006976"/>
              <a:ext cx="520445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-0.4</a:t>
              </a:r>
            </a:p>
          </p:txBody>
        </p:sp>
        <p:cxnSp>
          <p:nvCxnSpPr>
            <p:cNvPr id="27658" name="Straight Connector 37"/>
            <p:cNvCxnSpPr>
              <a:cxnSpLocks noChangeShapeType="1"/>
            </p:cNvCxnSpPr>
            <p:nvPr/>
          </p:nvCxnSpPr>
          <p:spPr bwMode="auto">
            <a:xfrm rot="5400000" flipH="1" flipV="1">
              <a:off x="3113089" y="4902201"/>
              <a:ext cx="2063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7659" name="TextBox 38"/>
            <p:cNvSpPr txBox="1">
              <a:spLocks noChangeArrowheads="1"/>
            </p:cNvSpPr>
            <p:nvPr/>
          </p:nvSpPr>
          <p:spPr bwMode="auto">
            <a:xfrm>
              <a:off x="3832226" y="5006976"/>
              <a:ext cx="520445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-0.2</a:t>
              </a:r>
            </a:p>
          </p:txBody>
        </p:sp>
        <p:cxnSp>
          <p:nvCxnSpPr>
            <p:cNvPr id="27660" name="Straight Connector 39"/>
            <p:cNvCxnSpPr>
              <a:cxnSpLocks noChangeShapeType="1"/>
            </p:cNvCxnSpPr>
            <p:nvPr/>
          </p:nvCxnSpPr>
          <p:spPr bwMode="auto">
            <a:xfrm rot="5400000" flipH="1" flipV="1">
              <a:off x="4004470" y="4902995"/>
              <a:ext cx="206375" cy="1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7661" name="TextBox 40"/>
            <p:cNvSpPr txBox="1">
              <a:spLocks noChangeArrowheads="1"/>
            </p:cNvSpPr>
            <p:nvPr/>
          </p:nvSpPr>
          <p:spPr bwMode="auto">
            <a:xfrm>
              <a:off x="4792664" y="5006976"/>
              <a:ext cx="279995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0</a:t>
              </a:r>
            </a:p>
          </p:txBody>
        </p:sp>
        <p:cxnSp>
          <p:nvCxnSpPr>
            <p:cNvPr id="27662" name="Straight Connector 41"/>
            <p:cNvCxnSpPr>
              <a:cxnSpLocks noChangeShapeType="1"/>
            </p:cNvCxnSpPr>
            <p:nvPr/>
          </p:nvCxnSpPr>
          <p:spPr bwMode="auto">
            <a:xfrm rot="5400000" flipH="1" flipV="1">
              <a:off x="4827589" y="4902201"/>
              <a:ext cx="2063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7663" name="TextBox 42"/>
            <p:cNvSpPr txBox="1">
              <a:spLocks noChangeArrowheads="1"/>
            </p:cNvSpPr>
            <p:nvPr/>
          </p:nvSpPr>
          <p:spPr bwMode="auto">
            <a:xfrm>
              <a:off x="5478463" y="5006976"/>
              <a:ext cx="451516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0.2</a:t>
              </a:r>
            </a:p>
          </p:txBody>
        </p:sp>
        <p:cxnSp>
          <p:nvCxnSpPr>
            <p:cNvPr id="27664" name="Straight Connector 43"/>
            <p:cNvCxnSpPr>
              <a:cxnSpLocks noChangeShapeType="1"/>
            </p:cNvCxnSpPr>
            <p:nvPr/>
          </p:nvCxnSpPr>
          <p:spPr bwMode="auto">
            <a:xfrm rot="5400000" flipH="1" flipV="1">
              <a:off x="5650707" y="4902994"/>
              <a:ext cx="206375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7665" name="Straight Connector 45"/>
            <p:cNvCxnSpPr>
              <a:cxnSpLocks noChangeShapeType="1"/>
            </p:cNvCxnSpPr>
            <p:nvPr/>
          </p:nvCxnSpPr>
          <p:spPr bwMode="auto">
            <a:xfrm>
              <a:off x="2322514" y="4524376"/>
              <a:ext cx="2063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7666" name="TextBox 46"/>
            <p:cNvSpPr txBox="1">
              <a:spLocks noChangeArrowheads="1"/>
            </p:cNvSpPr>
            <p:nvPr/>
          </p:nvSpPr>
          <p:spPr bwMode="auto">
            <a:xfrm>
              <a:off x="1774826" y="4321176"/>
              <a:ext cx="520445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-0.4</a:t>
              </a:r>
            </a:p>
          </p:txBody>
        </p:sp>
        <p:cxnSp>
          <p:nvCxnSpPr>
            <p:cNvPr id="27667" name="Straight Connector 47"/>
            <p:cNvCxnSpPr>
              <a:cxnSpLocks noChangeShapeType="1"/>
            </p:cNvCxnSpPr>
            <p:nvPr/>
          </p:nvCxnSpPr>
          <p:spPr bwMode="auto">
            <a:xfrm>
              <a:off x="2322514" y="3838576"/>
              <a:ext cx="2063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7668" name="TextBox 48"/>
            <p:cNvSpPr txBox="1">
              <a:spLocks noChangeArrowheads="1"/>
            </p:cNvSpPr>
            <p:nvPr/>
          </p:nvSpPr>
          <p:spPr bwMode="auto">
            <a:xfrm>
              <a:off x="1774826" y="3700464"/>
              <a:ext cx="520445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-0.2</a:t>
              </a:r>
            </a:p>
          </p:txBody>
        </p:sp>
        <p:cxnSp>
          <p:nvCxnSpPr>
            <p:cNvPr id="27669" name="Straight Connector 49"/>
            <p:cNvCxnSpPr>
              <a:cxnSpLocks noChangeShapeType="1"/>
            </p:cNvCxnSpPr>
            <p:nvPr/>
          </p:nvCxnSpPr>
          <p:spPr bwMode="auto">
            <a:xfrm>
              <a:off x="2322514" y="3232150"/>
              <a:ext cx="206375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7670" name="TextBox 50"/>
            <p:cNvSpPr txBox="1">
              <a:spLocks noChangeArrowheads="1"/>
            </p:cNvSpPr>
            <p:nvPr/>
          </p:nvSpPr>
          <p:spPr bwMode="auto">
            <a:xfrm>
              <a:off x="1774825" y="3095626"/>
              <a:ext cx="451516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0.0</a:t>
              </a:r>
            </a:p>
          </p:txBody>
        </p:sp>
        <p:cxnSp>
          <p:nvCxnSpPr>
            <p:cNvPr id="27671" name="Straight Connector 51"/>
            <p:cNvCxnSpPr>
              <a:cxnSpLocks noChangeShapeType="1"/>
            </p:cNvCxnSpPr>
            <p:nvPr/>
          </p:nvCxnSpPr>
          <p:spPr bwMode="auto">
            <a:xfrm>
              <a:off x="2322514" y="2603501"/>
              <a:ext cx="2063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7672" name="TextBox 52"/>
            <p:cNvSpPr txBox="1">
              <a:spLocks noChangeArrowheads="1"/>
            </p:cNvSpPr>
            <p:nvPr/>
          </p:nvSpPr>
          <p:spPr bwMode="auto">
            <a:xfrm>
              <a:off x="1774825" y="2466976"/>
              <a:ext cx="451516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0.2</a:t>
              </a:r>
            </a:p>
          </p:txBody>
        </p:sp>
        <p:cxnSp>
          <p:nvCxnSpPr>
            <p:cNvPr id="27673" name="Straight Connector 54"/>
            <p:cNvCxnSpPr>
              <a:cxnSpLocks noChangeShapeType="1"/>
            </p:cNvCxnSpPr>
            <p:nvPr/>
          </p:nvCxnSpPr>
          <p:spPr bwMode="auto">
            <a:xfrm>
              <a:off x="2322514" y="1987550"/>
              <a:ext cx="206375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7674" name="TextBox 55"/>
            <p:cNvSpPr txBox="1">
              <a:spLocks noChangeArrowheads="1"/>
            </p:cNvSpPr>
            <p:nvPr/>
          </p:nvSpPr>
          <p:spPr bwMode="auto">
            <a:xfrm>
              <a:off x="1774825" y="1793876"/>
              <a:ext cx="451516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0.4</a:t>
              </a:r>
            </a:p>
          </p:txBody>
        </p:sp>
        <p:sp>
          <p:nvSpPr>
            <p:cNvPr id="27675" name="TextBox 56"/>
            <p:cNvSpPr txBox="1">
              <a:spLocks noChangeArrowheads="1"/>
            </p:cNvSpPr>
            <p:nvPr/>
          </p:nvSpPr>
          <p:spPr bwMode="auto">
            <a:xfrm>
              <a:off x="5683251" y="3157539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76" name="TextBox 57"/>
            <p:cNvSpPr txBox="1">
              <a:spLocks noChangeArrowheads="1"/>
            </p:cNvSpPr>
            <p:nvPr/>
          </p:nvSpPr>
          <p:spPr bwMode="auto">
            <a:xfrm>
              <a:off x="5478464" y="308927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77" name="TextBox 58"/>
            <p:cNvSpPr txBox="1">
              <a:spLocks noChangeArrowheads="1"/>
            </p:cNvSpPr>
            <p:nvPr/>
          </p:nvSpPr>
          <p:spPr bwMode="auto">
            <a:xfrm>
              <a:off x="5683251" y="3021014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78" name="TextBox 59"/>
            <p:cNvSpPr txBox="1">
              <a:spLocks noChangeArrowheads="1"/>
            </p:cNvSpPr>
            <p:nvPr/>
          </p:nvSpPr>
          <p:spPr bwMode="auto">
            <a:xfrm>
              <a:off x="5927726" y="294957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79" name="TextBox 60"/>
            <p:cNvSpPr txBox="1">
              <a:spLocks noChangeArrowheads="1"/>
            </p:cNvSpPr>
            <p:nvPr/>
          </p:nvSpPr>
          <p:spPr bwMode="auto">
            <a:xfrm>
              <a:off x="5722939" y="2881314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80" name="TextBox 61"/>
            <p:cNvSpPr txBox="1">
              <a:spLocks noChangeArrowheads="1"/>
            </p:cNvSpPr>
            <p:nvPr/>
          </p:nvSpPr>
          <p:spPr bwMode="auto">
            <a:xfrm>
              <a:off x="5927726" y="2813051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81" name="TextBox 62"/>
            <p:cNvSpPr txBox="1">
              <a:spLocks noChangeArrowheads="1"/>
            </p:cNvSpPr>
            <p:nvPr/>
          </p:nvSpPr>
          <p:spPr bwMode="auto">
            <a:xfrm>
              <a:off x="4449764" y="432117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y</a:t>
              </a:r>
            </a:p>
          </p:txBody>
        </p:sp>
        <p:sp>
          <p:nvSpPr>
            <p:cNvPr id="27682" name="TextBox 63"/>
            <p:cNvSpPr txBox="1">
              <a:spLocks noChangeArrowheads="1"/>
            </p:cNvSpPr>
            <p:nvPr/>
          </p:nvSpPr>
          <p:spPr bwMode="auto">
            <a:xfrm>
              <a:off x="4586289" y="4184651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y</a:t>
              </a:r>
            </a:p>
          </p:txBody>
        </p:sp>
        <p:sp>
          <p:nvSpPr>
            <p:cNvPr id="27683" name="TextBox 64"/>
            <p:cNvSpPr txBox="1">
              <a:spLocks noChangeArrowheads="1"/>
            </p:cNvSpPr>
            <p:nvPr/>
          </p:nvSpPr>
          <p:spPr bwMode="auto">
            <a:xfrm>
              <a:off x="4311651" y="4184651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y</a:t>
              </a:r>
            </a:p>
          </p:txBody>
        </p:sp>
        <p:sp>
          <p:nvSpPr>
            <p:cNvPr id="27684" name="TextBox 65"/>
            <p:cNvSpPr txBox="1">
              <a:spLocks noChangeArrowheads="1"/>
            </p:cNvSpPr>
            <p:nvPr/>
          </p:nvSpPr>
          <p:spPr bwMode="auto">
            <a:xfrm>
              <a:off x="4175126" y="4457701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y</a:t>
              </a:r>
            </a:p>
          </p:txBody>
        </p:sp>
        <p:sp>
          <p:nvSpPr>
            <p:cNvPr id="27685" name="TextBox 66"/>
            <p:cNvSpPr txBox="1">
              <a:spLocks noChangeArrowheads="1"/>
            </p:cNvSpPr>
            <p:nvPr/>
          </p:nvSpPr>
          <p:spPr bwMode="auto">
            <a:xfrm>
              <a:off x="4449764" y="4046539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y</a:t>
              </a:r>
            </a:p>
          </p:txBody>
        </p:sp>
        <p:sp>
          <p:nvSpPr>
            <p:cNvPr id="27686" name="TextBox 67"/>
            <p:cNvSpPr txBox="1">
              <a:spLocks noChangeArrowheads="1"/>
            </p:cNvSpPr>
            <p:nvPr/>
          </p:nvSpPr>
          <p:spPr bwMode="auto">
            <a:xfrm>
              <a:off x="5683251" y="2884489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87" name="TextBox 68"/>
            <p:cNvSpPr txBox="1">
              <a:spLocks noChangeArrowheads="1"/>
            </p:cNvSpPr>
            <p:nvPr/>
          </p:nvSpPr>
          <p:spPr bwMode="auto">
            <a:xfrm>
              <a:off x="5478464" y="281622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88" name="TextBox 69"/>
            <p:cNvSpPr txBox="1">
              <a:spLocks noChangeArrowheads="1"/>
            </p:cNvSpPr>
            <p:nvPr/>
          </p:nvSpPr>
          <p:spPr bwMode="auto">
            <a:xfrm>
              <a:off x="5683251" y="274637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89" name="TextBox 70"/>
            <p:cNvSpPr txBox="1">
              <a:spLocks noChangeArrowheads="1"/>
            </p:cNvSpPr>
            <p:nvPr/>
          </p:nvSpPr>
          <p:spPr bwMode="auto">
            <a:xfrm>
              <a:off x="5584826" y="2808289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90" name="TextBox 71"/>
            <p:cNvSpPr txBox="1">
              <a:spLocks noChangeArrowheads="1"/>
            </p:cNvSpPr>
            <p:nvPr/>
          </p:nvSpPr>
          <p:spPr bwMode="auto">
            <a:xfrm>
              <a:off x="5478464" y="2944814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91" name="TextBox 72"/>
            <p:cNvSpPr txBox="1">
              <a:spLocks noChangeArrowheads="1"/>
            </p:cNvSpPr>
            <p:nvPr/>
          </p:nvSpPr>
          <p:spPr bwMode="auto">
            <a:xfrm>
              <a:off x="5821364" y="3086101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92" name="TextBox 73"/>
            <p:cNvSpPr txBox="1">
              <a:spLocks noChangeArrowheads="1"/>
            </p:cNvSpPr>
            <p:nvPr/>
          </p:nvSpPr>
          <p:spPr bwMode="auto">
            <a:xfrm>
              <a:off x="5340351" y="4389439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693" name="TextBox 74"/>
            <p:cNvSpPr txBox="1">
              <a:spLocks noChangeArrowheads="1"/>
            </p:cNvSpPr>
            <p:nvPr/>
          </p:nvSpPr>
          <p:spPr bwMode="auto">
            <a:xfrm>
              <a:off x="5408614" y="432117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694" name="TextBox 75"/>
            <p:cNvSpPr txBox="1">
              <a:spLocks noChangeArrowheads="1"/>
            </p:cNvSpPr>
            <p:nvPr/>
          </p:nvSpPr>
          <p:spPr bwMode="auto">
            <a:xfrm>
              <a:off x="5203826" y="4252914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695" name="TextBox 76"/>
            <p:cNvSpPr txBox="1">
              <a:spLocks noChangeArrowheads="1"/>
            </p:cNvSpPr>
            <p:nvPr/>
          </p:nvSpPr>
          <p:spPr bwMode="auto">
            <a:xfrm>
              <a:off x="5326064" y="4114801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696" name="TextBox 77"/>
            <p:cNvSpPr txBox="1">
              <a:spLocks noChangeArrowheads="1"/>
            </p:cNvSpPr>
            <p:nvPr/>
          </p:nvSpPr>
          <p:spPr bwMode="auto">
            <a:xfrm>
              <a:off x="5065714" y="432117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697" name="TextBox 78"/>
            <p:cNvSpPr txBox="1">
              <a:spLocks noChangeArrowheads="1"/>
            </p:cNvSpPr>
            <p:nvPr/>
          </p:nvSpPr>
          <p:spPr bwMode="auto">
            <a:xfrm>
              <a:off x="5408614" y="4252914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698" name="TextBox 79"/>
            <p:cNvSpPr txBox="1">
              <a:spLocks noChangeArrowheads="1"/>
            </p:cNvSpPr>
            <p:nvPr/>
          </p:nvSpPr>
          <p:spPr bwMode="auto">
            <a:xfrm>
              <a:off x="5340351" y="445452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699" name="TextBox 80"/>
            <p:cNvSpPr txBox="1">
              <a:spLocks noChangeArrowheads="1"/>
            </p:cNvSpPr>
            <p:nvPr/>
          </p:nvSpPr>
          <p:spPr bwMode="auto">
            <a:xfrm>
              <a:off x="5135564" y="438467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700" name="TextBox 81"/>
            <p:cNvSpPr txBox="1">
              <a:spLocks noChangeArrowheads="1"/>
            </p:cNvSpPr>
            <p:nvPr/>
          </p:nvSpPr>
          <p:spPr bwMode="auto">
            <a:xfrm>
              <a:off x="5257801" y="4248151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701" name="TextBox 82"/>
            <p:cNvSpPr txBox="1">
              <a:spLocks noChangeArrowheads="1"/>
            </p:cNvSpPr>
            <p:nvPr/>
          </p:nvSpPr>
          <p:spPr bwMode="auto">
            <a:xfrm>
              <a:off x="4997451" y="445452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702" name="TextBox 83"/>
            <p:cNvSpPr txBox="1">
              <a:spLocks noChangeArrowheads="1"/>
            </p:cNvSpPr>
            <p:nvPr/>
          </p:nvSpPr>
          <p:spPr bwMode="auto">
            <a:xfrm>
              <a:off x="5340351" y="438467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703" name="TextBox 85"/>
            <p:cNvSpPr txBox="1">
              <a:spLocks noChangeArrowheads="1"/>
            </p:cNvSpPr>
            <p:nvPr/>
          </p:nvSpPr>
          <p:spPr bwMode="auto">
            <a:xfrm>
              <a:off x="5821363" y="4527551"/>
              <a:ext cx="451516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e</a:t>
              </a:r>
              <a:r>
                <a:rPr lang="en-US" baseline="-25000"/>
                <a:t>1</a:t>
              </a:r>
            </a:p>
          </p:txBody>
        </p:sp>
        <p:sp>
          <p:nvSpPr>
            <p:cNvPr id="27704" name="TextBox 86"/>
            <p:cNvSpPr txBox="1">
              <a:spLocks noChangeArrowheads="1"/>
            </p:cNvSpPr>
            <p:nvPr/>
          </p:nvSpPr>
          <p:spPr bwMode="auto">
            <a:xfrm>
              <a:off x="2047875" y="1441451"/>
              <a:ext cx="451516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e</a:t>
              </a:r>
              <a:r>
                <a:rPr lang="en-US" baseline="-2500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855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 vert="horz" lIns="81000" tIns="42120" rIns="81000" bIns="42120" rtlCol="0" anchor="ctr">
            <a:normAutofit/>
          </a:bodyPr>
          <a:lstStyle/>
          <a:p>
            <a:pPr eaLnBrk="1" hangingPunct="1"/>
            <a:r>
              <a:rPr lang="en-US" sz="2800" dirty="0">
                <a:cs typeface="Arial" charset="0"/>
              </a:rPr>
              <a:t>Repeated averaging with neighbors as a clustering method</a:t>
            </a:r>
          </a:p>
        </p:txBody>
      </p:sp>
      <p:sp>
        <p:nvSpPr>
          <p:cNvPr id="716808" name="Rectangle 8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400" dirty="0">
                <a:cs typeface="Arial" charset="0"/>
              </a:rPr>
              <a:t>Pick a vector v</a:t>
            </a:r>
            <a:r>
              <a:rPr lang="en-US" sz="2400" baseline="30000" dirty="0">
                <a:cs typeface="Arial" charset="0"/>
              </a:rPr>
              <a:t>0 </a:t>
            </a:r>
            <a:r>
              <a:rPr lang="en-US" sz="1800" dirty="0">
                <a:cs typeface="Arial" charset="0"/>
              </a:rPr>
              <a:t>(maybe at random)</a:t>
            </a:r>
          </a:p>
          <a:p>
            <a:pPr eaLnBrk="1" hangingPunct="1"/>
            <a:r>
              <a:rPr lang="en-US" sz="2400" dirty="0">
                <a:cs typeface="Arial" charset="0"/>
              </a:rPr>
              <a:t>Compute v</a:t>
            </a:r>
            <a:r>
              <a:rPr lang="en-US" sz="2400" baseline="30000" dirty="0">
                <a:cs typeface="Arial" charset="0"/>
              </a:rPr>
              <a:t>1</a:t>
            </a:r>
            <a:r>
              <a:rPr lang="en-US" sz="2400" dirty="0">
                <a:cs typeface="Arial" charset="0"/>
              </a:rPr>
              <a:t> = Wv</a:t>
            </a:r>
            <a:r>
              <a:rPr lang="en-US" sz="2400" baseline="30000" dirty="0">
                <a:cs typeface="Arial" charset="0"/>
              </a:rPr>
              <a:t>0</a:t>
            </a:r>
          </a:p>
          <a:p>
            <a:pPr lvl="1" eaLnBrk="1" hangingPunct="1"/>
            <a:r>
              <a:rPr lang="en-US" sz="2000" dirty="0">
                <a:cs typeface="Arial" charset="0"/>
              </a:rPr>
              <a:t>i.e., replace v</a:t>
            </a:r>
            <a:r>
              <a:rPr lang="en-US" sz="2000" baseline="30000" dirty="0">
                <a:cs typeface="Arial" charset="0"/>
              </a:rPr>
              <a:t>0</a:t>
            </a:r>
            <a:r>
              <a:rPr lang="en-US" sz="2000" dirty="0">
                <a:cs typeface="Arial" charset="0"/>
              </a:rPr>
              <a:t>[x] with </a:t>
            </a:r>
            <a:r>
              <a:rPr lang="en-US" sz="2000" i="1" dirty="0">
                <a:cs typeface="Arial" charset="0"/>
              </a:rPr>
              <a:t>weighted average</a:t>
            </a:r>
            <a:r>
              <a:rPr lang="en-US" sz="2000" dirty="0">
                <a:cs typeface="Arial" charset="0"/>
              </a:rPr>
              <a:t> of v</a:t>
            </a:r>
            <a:r>
              <a:rPr lang="en-US" sz="2000" baseline="30000" dirty="0">
                <a:cs typeface="Arial" charset="0"/>
              </a:rPr>
              <a:t>0</a:t>
            </a:r>
            <a:r>
              <a:rPr lang="en-US" sz="2000" dirty="0">
                <a:cs typeface="Arial" charset="0"/>
              </a:rPr>
              <a:t>[y] for the neighbors y of x</a:t>
            </a:r>
          </a:p>
          <a:p>
            <a:pPr eaLnBrk="1" hangingPunct="1"/>
            <a:r>
              <a:rPr lang="en-US" sz="2400" dirty="0">
                <a:cs typeface="Arial" charset="0"/>
              </a:rPr>
              <a:t>Plot v</a:t>
            </a:r>
            <a:r>
              <a:rPr lang="en-US" sz="2400" baseline="30000" dirty="0">
                <a:cs typeface="Arial" charset="0"/>
              </a:rPr>
              <a:t>1</a:t>
            </a:r>
            <a:r>
              <a:rPr lang="en-US" sz="2400" dirty="0">
                <a:cs typeface="Arial" charset="0"/>
              </a:rPr>
              <a:t>[x] for each x</a:t>
            </a:r>
          </a:p>
          <a:p>
            <a:pPr eaLnBrk="1" hangingPunct="1"/>
            <a:r>
              <a:rPr lang="en-US" sz="2400" dirty="0">
                <a:cs typeface="Arial" charset="0"/>
              </a:rPr>
              <a:t>Repeat for v</a:t>
            </a:r>
            <a:r>
              <a:rPr lang="en-US" sz="2400" baseline="30000" dirty="0">
                <a:cs typeface="Arial" charset="0"/>
              </a:rPr>
              <a:t>2</a:t>
            </a:r>
            <a:r>
              <a:rPr lang="en-US" sz="2400" dirty="0">
                <a:cs typeface="Arial" charset="0"/>
              </a:rPr>
              <a:t>, v</a:t>
            </a:r>
            <a:r>
              <a:rPr lang="en-US" sz="2400" baseline="30000" dirty="0">
                <a:cs typeface="Arial" charset="0"/>
              </a:rPr>
              <a:t>3</a:t>
            </a:r>
            <a:r>
              <a:rPr lang="en-US" sz="2400" dirty="0">
                <a:cs typeface="Arial" charset="0"/>
              </a:rPr>
              <a:t>, …</a:t>
            </a:r>
          </a:p>
          <a:p>
            <a:pPr eaLnBrk="1" hangingPunct="1"/>
            <a:endParaRPr lang="en-US" dirty="0">
              <a:cs typeface="Arial" charset="0"/>
            </a:endParaRPr>
          </a:p>
          <a:p>
            <a:pPr eaLnBrk="1" hangingPunct="1"/>
            <a:r>
              <a:rPr lang="en-US" sz="2400" dirty="0">
                <a:cs typeface="Arial" charset="0"/>
              </a:rPr>
              <a:t>Variants widely used for </a:t>
            </a:r>
            <a:r>
              <a:rPr lang="en-US" sz="2400" i="1" dirty="0">
                <a:cs typeface="Arial" charset="0"/>
              </a:rPr>
              <a:t>semi-supervised</a:t>
            </a:r>
            <a:r>
              <a:rPr lang="en-US" sz="2400" dirty="0">
                <a:cs typeface="Arial" charset="0"/>
              </a:rPr>
              <a:t> learning</a:t>
            </a:r>
          </a:p>
          <a:p>
            <a:pPr lvl="1" eaLnBrk="1" hangingPunct="1"/>
            <a:r>
              <a:rPr lang="en-US" sz="2000" dirty="0">
                <a:cs typeface="Arial" charset="0"/>
              </a:rPr>
              <a:t>clamping of labels for nodes with known labels</a:t>
            </a:r>
          </a:p>
          <a:p>
            <a:pPr eaLnBrk="1" hangingPunct="1"/>
            <a:r>
              <a:rPr lang="en-US" sz="2400" dirty="0">
                <a:cs typeface="Arial" charset="0"/>
              </a:rPr>
              <a:t>Without clamping, will converge to constant </a:t>
            </a:r>
            <a:r>
              <a:rPr lang="en-US" sz="2400" dirty="0" err="1">
                <a:cs typeface="Arial" charset="0"/>
              </a:rPr>
              <a:t>v</a:t>
            </a:r>
            <a:r>
              <a:rPr lang="en-US" sz="2400" baseline="30000" dirty="0" err="1">
                <a:cs typeface="Arial" charset="0"/>
              </a:rPr>
              <a:t>t</a:t>
            </a:r>
            <a:endParaRPr lang="en-US" sz="2400" baseline="30000" dirty="0">
              <a:cs typeface="Arial" charset="0"/>
            </a:endParaRPr>
          </a:p>
          <a:p>
            <a:pPr eaLnBrk="1" hangingPunct="1"/>
            <a:r>
              <a:rPr lang="en-US" sz="2400" dirty="0">
                <a:cs typeface="Arial" charset="0"/>
              </a:rPr>
              <a:t>What are the </a:t>
            </a:r>
            <a:r>
              <a:rPr lang="en-US" sz="2400" i="1" dirty="0">
                <a:cs typeface="Arial" charset="0"/>
              </a:rPr>
              <a:t>dynamics</a:t>
            </a:r>
            <a:r>
              <a:rPr lang="en-US" sz="2400" dirty="0">
                <a:cs typeface="Arial" charset="0"/>
              </a:rPr>
              <a:t> of this process?</a:t>
            </a:r>
          </a:p>
        </p:txBody>
      </p:sp>
      <p:cxnSp>
        <p:nvCxnSpPr>
          <p:cNvPr id="25604" name="Straight Arrow Connector 4"/>
          <p:cNvCxnSpPr>
            <a:cxnSpLocks noChangeShapeType="1"/>
          </p:cNvCxnSpPr>
          <p:nvPr/>
        </p:nvCxnSpPr>
        <p:spPr bwMode="auto">
          <a:xfrm rot="5400000">
            <a:off x="11861007" y="5258595"/>
            <a:ext cx="1676400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5605" name="Straight Arrow Connector 5"/>
          <p:cNvCxnSpPr>
            <a:cxnSpLocks noChangeShapeType="1"/>
          </p:cNvCxnSpPr>
          <p:nvPr/>
        </p:nvCxnSpPr>
        <p:spPr bwMode="auto">
          <a:xfrm rot="5400000">
            <a:off x="11935619" y="2667794"/>
            <a:ext cx="16764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572411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08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 vert="horz" lIns="81000" tIns="42120" rIns="81000" bIns="42120" rtlCol="0" anchor="ctr">
            <a:normAutofit/>
          </a:bodyPr>
          <a:lstStyle/>
          <a:p>
            <a:pPr eaLnBrk="1" hangingPunct="1"/>
            <a:r>
              <a:rPr lang="en-US" sz="2400">
                <a:cs typeface="Arial" charset="0"/>
              </a:rPr>
              <a:t>Repeated averaging with neighbors on a sample problem…</a:t>
            </a:r>
          </a:p>
        </p:txBody>
      </p:sp>
      <p:pic>
        <p:nvPicPr>
          <p:cNvPr id="26627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4" t="39078" r="43156" b="35074"/>
          <a:stretch>
            <a:fillRect/>
          </a:stretch>
        </p:blipFill>
        <p:spPr>
          <a:xfrm>
            <a:off x="0" y="1617663"/>
            <a:ext cx="5424488" cy="2679700"/>
          </a:xfrm>
        </p:spPr>
      </p:pic>
      <p:sp>
        <p:nvSpPr>
          <p:cNvPr id="26628" name="TextBox 7"/>
          <p:cNvSpPr txBox="1">
            <a:spLocks noChangeArrowheads="1"/>
          </p:cNvSpPr>
          <p:nvPr/>
        </p:nvSpPr>
        <p:spPr bwMode="auto">
          <a:xfrm>
            <a:off x="6172200" y="1524000"/>
            <a:ext cx="41148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dirty="0"/>
              <a:t> Create a graph, connecting all points in the 2-D initial space to all other points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dirty="0">
                <a:ea typeface="ＭＳ Ｐゴシック" charset="0"/>
              </a:rPr>
              <a:t> Weighted by distance</a:t>
            </a:r>
          </a:p>
          <a:p>
            <a:pPr eaLnBrk="1" hangingPunct="1">
              <a:buFont typeface="Arial" charset="0"/>
              <a:buChar char="•"/>
            </a:pPr>
            <a:r>
              <a:rPr lang="en-US" dirty="0"/>
              <a:t> Run power iteration for 10 steps</a:t>
            </a:r>
          </a:p>
          <a:p>
            <a:pPr eaLnBrk="1" hangingPunct="1">
              <a:buFont typeface="Arial" charset="0"/>
              <a:buChar char="•"/>
            </a:pPr>
            <a:r>
              <a:rPr lang="en-US" dirty="0"/>
              <a:t> Plot node id x vs v</a:t>
            </a:r>
            <a:r>
              <a:rPr lang="en-US" baseline="30000" dirty="0"/>
              <a:t>10</a:t>
            </a:r>
            <a:r>
              <a:rPr lang="en-US" dirty="0"/>
              <a:t>(x)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dirty="0">
                <a:ea typeface="ＭＳ Ｐゴシック" charset="0"/>
              </a:rPr>
              <a:t> nodes are ordered by actual cluster number</a:t>
            </a:r>
          </a:p>
        </p:txBody>
      </p:sp>
      <p:grpSp>
        <p:nvGrpSpPr>
          <p:cNvPr id="2" name="Group 73"/>
          <p:cNvGrpSpPr>
            <a:grpSpLocks/>
          </p:cNvGrpSpPr>
          <p:nvPr/>
        </p:nvGrpSpPr>
        <p:grpSpPr bwMode="auto">
          <a:xfrm>
            <a:off x="3276601" y="5392738"/>
            <a:ext cx="720725" cy="779462"/>
            <a:chOff x="1752600" y="4724400"/>
            <a:chExt cx="720414" cy="779621"/>
          </a:xfrm>
        </p:grpSpPr>
        <p:sp>
          <p:nvSpPr>
            <p:cNvPr id="26680" name="TextBox 8"/>
            <p:cNvSpPr txBox="1">
              <a:spLocks noChangeArrowheads="1"/>
            </p:cNvSpPr>
            <p:nvPr/>
          </p:nvSpPr>
          <p:spPr bwMode="auto">
            <a:xfrm>
              <a:off x="2209800" y="4800600"/>
              <a:ext cx="26321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r" eaLnBrk="1" hangingPunct="1"/>
              <a:r>
                <a:rPr lang="en-US" sz="1000" b="1">
                  <a:solidFill>
                    <a:srgbClr val="0000FF"/>
                  </a:solidFill>
                </a:rPr>
                <a:t>b</a:t>
              </a:r>
            </a:p>
          </p:txBody>
        </p:sp>
        <p:sp>
          <p:nvSpPr>
            <p:cNvPr id="26681" name="TextBox 9"/>
            <p:cNvSpPr txBox="1">
              <a:spLocks noChangeArrowheads="1"/>
            </p:cNvSpPr>
            <p:nvPr/>
          </p:nvSpPr>
          <p:spPr bwMode="auto">
            <a:xfrm>
              <a:off x="2133600" y="5029200"/>
              <a:ext cx="26321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r" eaLnBrk="1" hangingPunct="1"/>
              <a:r>
                <a:rPr lang="en-US" sz="1000" b="1">
                  <a:solidFill>
                    <a:srgbClr val="0000FF"/>
                  </a:solidFill>
                </a:rPr>
                <a:t>b</a:t>
              </a:r>
            </a:p>
          </p:txBody>
        </p:sp>
        <p:sp>
          <p:nvSpPr>
            <p:cNvPr id="26682" name="TextBox 10"/>
            <p:cNvSpPr txBox="1">
              <a:spLocks noChangeArrowheads="1"/>
            </p:cNvSpPr>
            <p:nvPr/>
          </p:nvSpPr>
          <p:spPr bwMode="auto">
            <a:xfrm>
              <a:off x="2057400" y="5257800"/>
              <a:ext cx="15240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r" eaLnBrk="1" hangingPunct="1"/>
              <a:r>
                <a:rPr lang="en-US" sz="1000" b="1">
                  <a:solidFill>
                    <a:srgbClr val="0000FF"/>
                  </a:solidFill>
                </a:rPr>
                <a:t>b</a:t>
              </a:r>
            </a:p>
          </p:txBody>
        </p:sp>
        <p:sp>
          <p:nvSpPr>
            <p:cNvPr id="26683" name="TextBox 11"/>
            <p:cNvSpPr txBox="1">
              <a:spLocks noChangeArrowheads="1"/>
            </p:cNvSpPr>
            <p:nvPr/>
          </p:nvSpPr>
          <p:spPr bwMode="auto">
            <a:xfrm>
              <a:off x="1905000" y="4724400"/>
              <a:ext cx="26321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r" eaLnBrk="1" hangingPunct="1"/>
              <a:r>
                <a:rPr lang="en-US" sz="1000" b="1">
                  <a:solidFill>
                    <a:srgbClr val="0000FF"/>
                  </a:solidFill>
                </a:rPr>
                <a:t>b</a:t>
              </a:r>
            </a:p>
          </p:txBody>
        </p:sp>
        <p:sp>
          <p:nvSpPr>
            <p:cNvPr id="26684" name="TextBox 12"/>
            <p:cNvSpPr txBox="1">
              <a:spLocks noChangeArrowheads="1"/>
            </p:cNvSpPr>
            <p:nvPr/>
          </p:nvSpPr>
          <p:spPr bwMode="auto">
            <a:xfrm>
              <a:off x="1752600" y="5029200"/>
              <a:ext cx="26321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r" eaLnBrk="1" hangingPunct="1"/>
              <a:r>
                <a:rPr lang="en-US" sz="1000" b="1">
                  <a:solidFill>
                    <a:srgbClr val="0000FF"/>
                  </a:solidFill>
                </a:rPr>
                <a:t>b</a:t>
              </a:r>
            </a:p>
          </p:txBody>
        </p:sp>
        <p:cxnSp>
          <p:nvCxnSpPr>
            <p:cNvPr id="26685" name="Straight Connector 14"/>
            <p:cNvCxnSpPr>
              <a:cxnSpLocks noChangeShapeType="1"/>
            </p:cNvCxnSpPr>
            <p:nvPr/>
          </p:nvCxnSpPr>
          <p:spPr bwMode="auto">
            <a:xfrm>
              <a:off x="2133600" y="4876800"/>
              <a:ext cx="152400" cy="76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86" name="Straight Connector 15"/>
            <p:cNvCxnSpPr>
              <a:cxnSpLocks noChangeShapeType="1"/>
            </p:cNvCxnSpPr>
            <p:nvPr/>
          </p:nvCxnSpPr>
          <p:spPr bwMode="auto">
            <a:xfrm rot="5400000">
              <a:off x="1866900" y="4914900"/>
              <a:ext cx="152400" cy="76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87" name="Straight Connector 19"/>
            <p:cNvCxnSpPr>
              <a:cxnSpLocks noChangeShapeType="1"/>
            </p:cNvCxnSpPr>
            <p:nvPr/>
          </p:nvCxnSpPr>
          <p:spPr bwMode="auto">
            <a:xfrm rot="5400000">
              <a:off x="2294811" y="5038010"/>
              <a:ext cx="58579" cy="76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88" name="Straight Connector 20"/>
            <p:cNvCxnSpPr>
              <a:cxnSpLocks noChangeShapeType="1"/>
              <a:stCxn id="26683" idx="2"/>
              <a:endCxn id="26682" idx="0"/>
            </p:cNvCxnSpPr>
            <p:nvPr/>
          </p:nvCxnSpPr>
          <p:spPr bwMode="auto">
            <a:xfrm rot="16200000" flipH="1">
              <a:off x="1941514" y="5065713"/>
              <a:ext cx="287179" cy="9699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89" name="Straight Connector 26"/>
            <p:cNvCxnSpPr>
              <a:cxnSpLocks noChangeShapeType="1"/>
            </p:cNvCxnSpPr>
            <p:nvPr/>
          </p:nvCxnSpPr>
          <p:spPr bwMode="auto">
            <a:xfrm flipV="1">
              <a:off x="1981200" y="5028406"/>
              <a:ext cx="284007" cy="15319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90" name="Straight Connector 36"/>
            <p:cNvCxnSpPr>
              <a:cxnSpLocks noChangeShapeType="1"/>
            </p:cNvCxnSpPr>
            <p:nvPr/>
          </p:nvCxnSpPr>
          <p:spPr bwMode="auto">
            <a:xfrm>
              <a:off x="1905000" y="5257800"/>
              <a:ext cx="152400" cy="76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" name="Group 80"/>
          <p:cNvGrpSpPr>
            <a:grpSpLocks/>
          </p:cNvGrpSpPr>
          <p:nvPr/>
        </p:nvGrpSpPr>
        <p:grpSpPr bwMode="auto">
          <a:xfrm>
            <a:off x="1981200" y="4346576"/>
            <a:ext cx="3048000" cy="969963"/>
            <a:chOff x="457200" y="3678238"/>
            <a:chExt cx="3048000" cy="969962"/>
          </a:xfrm>
        </p:grpSpPr>
        <p:grpSp>
          <p:nvGrpSpPr>
            <p:cNvPr id="26658" name="Group 74"/>
            <p:cNvGrpSpPr>
              <a:grpSpLocks/>
            </p:cNvGrpSpPr>
            <p:nvPr/>
          </p:nvGrpSpPr>
          <p:grpSpPr bwMode="auto">
            <a:xfrm>
              <a:off x="457200" y="3810000"/>
              <a:ext cx="3048000" cy="838200"/>
              <a:chOff x="457200" y="3810000"/>
              <a:chExt cx="3048000" cy="838200"/>
            </a:xfrm>
          </p:grpSpPr>
          <p:sp>
            <p:nvSpPr>
              <p:cNvPr id="26660" name="TextBox 37"/>
              <p:cNvSpPr txBox="1">
                <a:spLocks noChangeArrowheads="1"/>
              </p:cNvSpPr>
              <p:nvPr/>
            </p:nvSpPr>
            <p:spPr bwMode="auto">
              <a:xfrm>
                <a:off x="2133600" y="3962400"/>
                <a:ext cx="263214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r" eaLnBrk="1" hangingPunct="1"/>
                <a:r>
                  <a:rPr lang="en-US" sz="1000" b="1">
                    <a:solidFill>
                      <a:srgbClr val="92D050"/>
                    </a:solidFill>
                  </a:rPr>
                  <a:t>g</a:t>
                </a:r>
              </a:p>
            </p:txBody>
          </p:sp>
          <p:sp>
            <p:nvSpPr>
              <p:cNvPr id="26661" name="TextBox 38"/>
              <p:cNvSpPr txBox="1">
                <a:spLocks noChangeArrowheads="1"/>
              </p:cNvSpPr>
              <p:nvPr/>
            </p:nvSpPr>
            <p:spPr bwMode="auto">
              <a:xfrm>
                <a:off x="2514600" y="3962400"/>
                <a:ext cx="263214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r" eaLnBrk="1" hangingPunct="1"/>
                <a:r>
                  <a:rPr lang="en-US" sz="1000" b="1">
                    <a:solidFill>
                      <a:srgbClr val="92D050"/>
                    </a:solidFill>
                  </a:rPr>
                  <a:t>g</a:t>
                </a:r>
              </a:p>
            </p:txBody>
          </p:sp>
          <p:sp>
            <p:nvSpPr>
              <p:cNvPr id="26662" name="TextBox 39"/>
              <p:cNvSpPr txBox="1">
                <a:spLocks noChangeArrowheads="1"/>
              </p:cNvSpPr>
              <p:nvPr/>
            </p:nvSpPr>
            <p:spPr bwMode="auto">
              <a:xfrm>
                <a:off x="1295400" y="4267200"/>
                <a:ext cx="15240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r" eaLnBrk="1" hangingPunct="1"/>
                <a:r>
                  <a:rPr lang="en-US" sz="1000" b="1">
                    <a:solidFill>
                      <a:srgbClr val="92D050"/>
                    </a:solidFill>
                  </a:rPr>
                  <a:t>g</a:t>
                </a:r>
              </a:p>
            </p:txBody>
          </p:sp>
          <p:sp>
            <p:nvSpPr>
              <p:cNvPr id="26663" name="TextBox 40"/>
              <p:cNvSpPr txBox="1">
                <a:spLocks noChangeArrowheads="1"/>
              </p:cNvSpPr>
              <p:nvPr/>
            </p:nvSpPr>
            <p:spPr bwMode="auto">
              <a:xfrm>
                <a:off x="1787214" y="3827621"/>
                <a:ext cx="263214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r" eaLnBrk="1" hangingPunct="1"/>
                <a:r>
                  <a:rPr lang="en-US" sz="1000" b="1">
                    <a:solidFill>
                      <a:srgbClr val="92D050"/>
                    </a:solidFill>
                  </a:rPr>
                  <a:t>g</a:t>
                </a:r>
              </a:p>
            </p:txBody>
          </p:sp>
          <p:sp>
            <p:nvSpPr>
              <p:cNvPr id="26664" name="TextBox 41"/>
              <p:cNvSpPr txBox="1">
                <a:spLocks noChangeArrowheads="1"/>
              </p:cNvSpPr>
              <p:nvPr/>
            </p:nvSpPr>
            <p:spPr bwMode="auto">
              <a:xfrm>
                <a:off x="1634814" y="4132421"/>
                <a:ext cx="263214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r" eaLnBrk="1" hangingPunct="1"/>
                <a:r>
                  <a:rPr lang="en-US" sz="1000" b="1">
                    <a:solidFill>
                      <a:srgbClr val="92D050"/>
                    </a:solidFill>
                  </a:rPr>
                  <a:t>g</a:t>
                </a:r>
              </a:p>
            </p:txBody>
          </p:sp>
          <p:cxnSp>
            <p:nvCxnSpPr>
              <p:cNvPr id="26665" name="Straight Connector 42"/>
              <p:cNvCxnSpPr>
                <a:cxnSpLocks noChangeShapeType="1"/>
              </p:cNvCxnSpPr>
              <p:nvPr/>
            </p:nvCxnSpPr>
            <p:spPr bwMode="auto">
              <a:xfrm>
                <a:off x="2015814" y="3980021"/>
                <a:ext cx="152400" cy="76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666" name="Straight Connector 43"/>
              <p:cNvCxnSpPr>
                <a:cxnSpLocks noChangeShapeType="1"/>
              </p:cNvCxnSpPr>
              <p:nvPr/>
            </p:nvCxnSpPr>
            <p:spPr bwMode="auto">
              <a:xfrm rot="5400000">
                <a:off x="1749114" y="4018121"/>
                <a:ext cx="152400" cy="76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667" name="Straight Connector 44"/>
              <p:cNvCxnSpPr>
                <a:cxnSpLocks noChangeShapeType="1"/>
              </p:cNvCxnSpPr>
              <p:nvPr/>
            </p:nvCxnSpPr>
            <p:spPr bwMode="auto">
              <a:xfrm>
                <a:off x="2362200" y="4114800"/>
                <a:ext cx="193985" cy="4096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668" name="Straight Connector 47"/>
              <p:cNvCxnSpPr>
                <a:cxnSpLocks noChangeShapeType="1"/>
              </p:cNvCxnSpPr>
              <p:nvPr/>
            </p:nvCxnSpPr>
            <p:spPr bwMode="auto">
              <a:xfrm rot="10800000" flipV="1">
                <a:off x="1524000" y="4361020"/>
                <a:ext cx="263214" cy="5857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669" name="Straight Connector 50"/>
              <p:cNvCxnSpPr>
                <a:cxnSpLocks noChangeShapeType="1"/>
              </p:cNvCxnSpPr>
              <p:nvPr/>
            </p:nvCxnSpPr>
            <p:spPr bwMode="auto">
              <a:xfrm>
                <a:off x="2057400" y="3962400"/>
                <a:ext cx="457200" cy="762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670" name="Straight Connector 53"/>
              <p:cNvCxnSpPr>
                <a:cxnSpLocks noChangeShapeType="1"/>
              </p:cNvCxnSpPr>
              <p:nvPr/>
            </p:nvCxnSpPr>
            <p:spPr bwMode="auto">
              <a:xfrm flipV="1">
                <a:off x="1447800" y="3962401"/>
                <a:ext cx="381000" cy="38099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6671" name="TextBox 56"/>
              <p:cNvSpPr txBox="1">
                <a:spLocks noChangeArrowheads="1"/>
              </p:cNvSpPr>
              <p:nvPr/>
            </p:nvSpPr>
            <p:spPr bwMode="auto">
              <a:xfrm>
                <a:off x="2895600" y="3810000"/>
                <a:ext cx="7620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r" eaLnBrk="1" hangingPunct="1"/>
                <a:r>
                  <a:rPr lang="en-US" sz="1000" b="1">
                    <a:solidFill>
                      <a:srgbClr val="92D050"/>
                    </a:solidFill>
                  </a:rPr>
                  <a:t>g</a:t>
                </a:r>
              </a:p>
            </p:txBody>
          </p:sp>
          <p:sp>
            <p:nvSpPr>
              <p:cNvPr id="26672" name="TextBox 57"/>
              <p:cNvSpPr txBox="1">
                <a:spLocks noChangeArrowheads="1"/>
              </p:cNvSpPr>
              <p:nvPr/>
            </p:nvSpPr>
            <p:spPr bwMode="auto">
              <a:xfrm>
                <a:off x="3241986" y="3810000"/>
                <a:ext cx="263214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r" eaLnBrk="1" hangingPunct="1"/>
                <a:r>
                  <a:rPr lang="en-US" sz="1000" b="1">
                    <a:solidFill>
                      <a:srgbClr val="92D050"/>
                    </a:solidFill>
                  </a:rPr>
                  <a:t>g</a:t>
                </a:r>
              </a:p>
            </p:txBody>
          </p:sp>
          <p:cxnSp>
            <p:nvCxnSpPr>
              <p:cNvPr id="26673" name="Straight Connector 58"/>
              <p:cNvCxnSpPr>
                <a:cxnSpLocks noChangeShapeType="1"/>
              </p:cNvCxnSpPr>
              <p:nvPr/>
            </p:nvCxnSpPr>
            <p:spPr bwMode="auto">
              <a:xfrm rot="10800000">
                <a:off x="3048001" y="3962400"/>
                <a:ext cx="263215" cy="1762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674" name="Straight Connector 59"/>
              <p:cNvCxnSpPr>
                <a:cxnSpLocks noChangeShapeType="1"/>
              </p:cNvCxnSpPr>
              <p:nvPr/>
            </p:nvCxnSpPr>
            <p:spPr bwMode="auto">
              <a:xfrm rot="10800000" flipV="1">
                <a:off x="2743200" y="4038600"/>
                <a:ext cx="193986" cy="4532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6675" name="TextBox 62"/>
              <p:cNvSpPr txBox="1">
                <a:spLocks noChangeArrowheads="1"/>
              </p:cNvSpPr>
              <p:nvPr/>
            </p:nvSpPr>
            <p:spPr bwMode="auto">
              <a:xfrm>
                <a:off x="457200" y="4343400"/>
                <a:ext cx="263214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r" eaLnBrk="1" hangingPunct="1"/>
                <a:r>
                  <a:rPr lang="en-US" sz="1000" b="1">
                    <a:solidFill>
                      <a:srgbClr val="92D050"/>
                    </a:solidFill>
                  </a:rPr>
                  <a:t>g</a:t>
                </a:r>
              </a:p>
            </p:txBody>
          </p:sp>
          <p:sp>
            <p:nvSpPr>
              <p:cNvPr id="26676" name="TextBox 63"/>
              <p:cNvSpPr txBox="1">
                <a:spLocks noChangeArrowheads="1"/>
              </p:cNvSpPr>
              <p:nvPr/>
            </p:nvSpPr>
            <p:spPr bwMode="auto">
              <a:xfrm>
                <a:off x="879786" y="4401979"/>
                <a:ext cx="15240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r" eaLnBrk="1" hangingPunct="1"/>
                <a:r>
                  <a:rPr lang="en-US" sz="1000" b="1">
                    <a:solidFill>
                      <a:srgbClr val="92D050"/>
                    </a:solidFill>
                  </a:rPr>
                  <a:t>g</a:t>
                </a:r>
              </a:p>
            </p:txBody>
          </p:sp>
          <p:cxnSp>
            <p:nvCxnSpPr>
              <p:cNvPr id="26677" name="Straight Connector 65"/>
              <p:cNvCxnSpPr>
                <a:cxnSpLocks noChangeShapeType="1"/>
              </p:cNvCxnSpPr>
              <p:nvPr/>
            </p:nvCxnSpPr>
            <p:spPr bwMode="auto">
              <a:xfrm rot="10800000" flipV="1">
                <a:off x="1108386" y="4495799"/>
                <a:ext cx="263214" cy="5857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678" name="Straight Connector 66"/>
              <p:cNvCxnSpPr>
                <a:cxnSpLocks noChangeShapeType="1"/>
                <a:stCxn id="26676" idx="1"/>
                <a:endCxn id="26675" idx="3"/>
              </p:cNvCxnSpPr>
              <p:nvPr/>
            </p:nvCxnSpPr>
            <p:spPr bwMode="auto">
              <a:xfrm rot="10800000">
                <a:off x="720414" y="4466512"/>
                <a:ext cx="159372" cy="5857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679" name="Straight Connector 69"/>
              <p:cNvCxnSpPr>
                <a:cxnSpLocks noChangeShapeType="1"/>
                <a:stCxn id="26675" idx="3"/>
              </p:cNvCxnSpPr>
              <p:nvPr/>
            </p:nvCxnSpPr>
            <p:spPr bwMode="auto">
              <a:xfrm flipV="1">
                <a:off x="720414" y="4343400"/>
                <a:ext cx="574986" cy="12311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6659" name="Freeform 72"/>
            <p:cNvSpPr>
              <a:spLocks noChangeArrowheads="1"/>
            </p:cNvSpPr>
            <p:nvPr/>
          </p:nvSpPr>
          <p:spPr bwMode="auto">
            <a:xfrm>
              <a:off x="514350" y="3678238"/>
              <a:ext cx="2833688" cy="765969"/>
            </a:xfrm>
            <a:custGeom>
              <a:avLst/>
              <a:gdLst>
                <a:gd name="T0" fmla="*/ 171450 w 2833688"/>
                <a:gd name="T1" fmla="*/ 708025 h 765969"/>
                <a:gd name="T2" fmla="*/ 200025 w 2833688"/>
                <a:gd name="T3" fmla="*/ 660400 h 765969"/>
                <a:gd name="T4" fmla="*/ 1371600 w 2833688"/>
                <a:gd name="T5" fmla="*/ 74612 h 765969"/>
                <a:gd name="T6" fmla="*/ 2833688 w 2833688"/>
                <a:gd name="T7" fmla="*/ 212725 h 76596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33688"/>
                <a:gd name="T13" fmla="*/ 0 h 765969"/>
                <a:gd name="T14" fmla="*/ 2833688 w 2833688"/>
                <a:gd name="T15" fmla="*/ 765969 h 76596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33688" h="765969">
                  <a:moveTo>
                    <a:pt x="171450" y="708025"/>
                  </a:moveTo>
                  <a:cubicBezTo>
                    <a:pt x="85725" y="736997"/>
                    <a:pt x="0" y="765969"/>
                    <a:pt x="200025" y="660400"/>
                  </a:cubicBezTo>
                  <a:cubicBezTo>
                    <a:pt x="400050" y="554831"/>
                    <a:pt x="932656" y="149224"/>
                    <a:pt x="1371600" y="74612"/>
                  </a:cubicBezTo>
                  <a:cubicBezTo>
                    <a:pt x="1810544" y="0"/>
                    <a:pt x="2595563" y="189706"/>
                    <a:pt x="2833688" y="21272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r"/>
              <a:endParaRPr lang="en-US"/>
            </a:p>
          </p:txBody>
        </p:sp>
      </p:grpSp>
      <p:sp>
        <p:nvSpPr>
          <p:cNvPr id="80" name="Freeform 79"/>
          <p:cNvSpPr>
            <a:spLocks noChangeArrowheads="1"/>
          </p:cNvSpPr>
          <p:nvPr/>
        </p:nvSpPr>
        <p:spPr bwMode="auto">
          <a:xfrm>
            <a:off x="3352800" y="4706939"/>
            <a:ext cx="1500188" cy="388937"/>
          </a:xfrm>
          <a:custGeom>
            <a:avLst/>
            <a:gdLst>
              <a:gd name="T0" fmla="*/ 0 w 1500188"/>
              <a:gd name="T1" fmla="*/ 290509 h 388938"/>
              <a:gd name="T2" fmla="*/ 519113 w 1500188"/>
              <a:gd name="T3" fmla="*/ 361946 h 388938"/>
              <a:gd name="T4" fmla="*/ 928688 w 1500188"/>
              <a:gd name="T5" fmla="*/ 328609 h 388938"/>
              <a:gd name="T6" fmla="*/ 1500188 w 1500188"/>
              <a:gd name="T7" fmla="*/ 0 h 388938"/>
              <a:gd name="T8" fmla="*/ 0 60000 65536"/>
              <a:gd name="T9" fmla="*/ 0 60000 65536"/>
              <a:gd name="T10" fmla="*/ 0 60000 65536"/>
              <a:gd name="T11" fmla="*/ 0 60000 65536"/>
              <a:gd name="T12" fmla="*/ 0 w 1500188"/>
              <a:gd name="T13" fmla="*/ 0 h 388938"/>
              <a:gd name="T14" fmla="*/ 1500188 w 1500188"/>
              <a:gd name="T15" fmla="*/ 388938 h 38893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00188" h="388938">
                <a:moveTo>
                  <a:pt x="0" y="290513"/>
                </a:moveTo>
                <a:cubicBezTo>
                  <a:pt x="182166" y="323056"/>
                  <a:pt x="364332" y="355600"/>
                  <a:pt x="519113" y="361950"/>
                </a:cubicBezTo>
                <a:cubicBezTo>
                  <a:pt x="673894" y="368300"/>
                  <a:pt x="765176" y="388938"/>
                  <a:pt x="928688" y="328613"/>
                </a:cubicBezTo>
                <a:cubicBezTo>
                  <a:pt x="1092200" y="268288"/>
                  <a:pt x="1404938" y="55563"/>
                  <a:pt x="1500188" y="0"/>
                </a:cubicBezTo>
              </a:path>
            </a:pathLst>
          </a:cu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r"/>
            <a:endParaRPr lang="en-US"/>
          </a:p>
        </p:txBody>
      </p:sp>
      <p:sp>
        <p:nvSpPr>
          <p:cNvPr id="83" name="Freeform 82"/>
          <p:cNvSpPr>
            <a:spLocks noChangeArrowheads="1"/>
          </p:cNvSpPr>
          <p:nvPr/>
        </p:nvSpPr>
        <p:spPr bwMode="auto">
          <a:xfrm>
            <a:off x="3324225" y="5040314"/>
            <a:ext cx="190500" cy="433387"/>
          </a:xfrm>
          <a:custGeom>
            <a:avLst/>
            <a:gdLst>
              <a:gd name="T0" fmla="*/ 190500 w 190500"/>
              <a:gd name="T1" fmla="*/ 433384 h 433388"/>
              <a:gd name="T2" fmla="*/ 0 w 190500"/>
              <a:gd name="T3" fmla="*/ 0 h 433388"/>
              <a:gd name="T4" fmla="*/ 0 60000 65536"/>
              <a:gd name="T5" fmla="*/ 0 60000 65536"/>
              <a:gd name="T6" fmla="*/ 0 w 190500"/>
              <a:gd name="T7" fmla="*/ 0 h 433388"/>
              <a:gd name="T8" fmla="*/ 190500 w 190500"/>
              <a:gd name="T9" fmla="*/ 433388 h 43338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90500" h="433388">
                <a:moveTo>
                  <a:pt x="190500" y="433388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r"/>
            <a:endParaRPr lang="en-US"/>
          </a:p>
        </p:txBody>
      </p:sp>
      <p:sp>
        <p:nvSpPr>
          <p:cNvPr id="84" name="Freeform 83"/>
          <p:cNvSpPr>
            <a:spLocks noChangeArrowheads="1"/>
          </p:cNvSpPr>
          <p:nvPr/>
        </p:nvSpPr>
        <p:spPr bwMode="auto">
          <a:xfrm flipH="1">
            <a:off x="3848100" y="4859339"/>
            <a:ext cx="266700" cy="738187"/>
          </a:xfrm>
          <a:custGeom>
            <a:avLst/>
            <a:gdLst>
              <a:gd name="T0" fmla="*/ 1024555 w 190500"/>
              <a:gd name="T1" fmla="*/ 6213339 h 433388"/>
              <a:gd name="T2" fmla="*/ 0 w 190500"/>
              <a:gd name="T3" fmla="*/ 0 h 433388"/>
              <a:gd name="T4" fmla="*/ 0 60000 65536"/>
              <a:gd name="T5" fmla="*/ 0 60000 65536"/>
              <a:gd name="T6" fmla="*/ 0 w 190500"/>
              <a:gd name="T7" fmla="*/ 0 h 433388"/>
              <a:gd name="T8" fmla="*/ 190500 w 190500"/>
              <a:gd name="T9" fmla="*/ 433388 h 43338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90500" h="433388">
                <a:moveTo>
                  <a:pt x="190500" y="433388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r"/>
            <a:endParaRPr lang="en-US"/>
          </a:p>
        </p:txBody>
      </p:sp>
      <p:grpSp>
        <p:nvGrpSpPr>
          <p:cNvPr id="5" name="Group 132"/>
          <p:cNvGrpSpPr>
            <a:grpSpLocks/>
          </p:cNvGrpSpPr>
          <p:nvPr/>
        </p:nvGrpSpPr>
        <p:grpSpPr bwMode="auto">
          <a:xfrm>
            <a:off x="4876801" y="5240339"/>
            <a:ext cx="2270125" cy="581025"/>
            <a:chOff x="4063572" y="4800600"/>
            <a:chExt cx="2269878" cy="581799"/>
          </a:xfrm>
        </p:grpSpPr>
        <p:sp>
          <p:nvSpPr>
            <p:cNvPr id="26640" name="TextBox 108"/>
            <p:cNvSpPr txBox="1">
              <a:spLocks noChangeArrowheads="1"/>
            </p:cNvSpPr>
            <p:nvPr/>
          </p:nvSpPr>
          <p:spPr bwMode="auto">
            <a:xfrm>
              <a:off x="4063572" y="4800600"/>
              <a:ext cx="23596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r" eaLnBrk="1" hangingPunct="1"/>
              <a:r>
                <a:rPr lang="en-US" sz="1200">
                  <a:solidFill>
                    <a:srgbClr val="FF0000"/>
                  </a:solidFill>
                </a:rPr>
                <a:t>r</a:t>
              </a:r>
            </a:p>
          </p:txBody>
        </p:sp>
        <p:cxnSp>
          <p:nvCxnSpPr>
            <p:cNvPr id="26641" name="Straight Connector 110"/>
            <p:cNvCxnSpPr>
              <a:cxnSpLocks noChangeShapeType="1"/>
              <a:stCxn id="26640" idx="3"/>
            </p:cNvCxnSpPr>
            <p:nvPr/>
          </p:nvCxnSpPr>
          <p:spPr bwMode="auto">
            <a:xfrm>
              <a:off x="4299534" y="4939100"/>
              <a:ext cx="196266" cy="139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642" name="TextBox 112"/>
            <p:cNvSpPr txBox="1">
              <a:spLocks noChangeArrowheads="1"/>
            </p:cNvSpPr>
            <p:nvPr/>
          </p:nvSpPr>
          <p:spPr bwMode="auto">
            <a:xfrm>
              <a:off x="4520772" y="4800600"/>
              <a:ext cx="23596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r" eaLnBrk="1" hangingPunct="1"/>
              <a:r>
                <a:rPr lang="en-US" sz="1200">
                  <a:solidFill>
                    <a:srgbClr val="FF0000"/>
                  </a:solidFill>
                </a:rPr>
                <a:t>r</a:t>
              </a:r>
            </a:p>
          </p:txBody>
        </p:sp>
        <p:cxnSp>
          <p:nvCxnSpPr>
            <p:cNvPr id="26643" name="Straight Connector 113"/>
            <p:cNvCxnSpPr>
              <a:cxnSpLocks noChangeShapeType="1"/>
              <a:stCxn id="26642" idx="3"/>
            </p:cNvCxnSpPr>
            <p:nvPr/>
          </p:nvCxnSpPr>
          <p:spPr bwMode="auto">
            <a:xfrm>
              <a:off x="4756734" y="4939100"/>
              <a:ext cx="196266" cy="139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644" name="TextBox 114"/>
            <p:cNvSpPr txBox="1">
              <a:spLocks noChangeArrowheads="1"/>
            </p:cNvSpPr>
            <p:nvPr/>
          </p:nvSpPr>
          <p:spPr bwMode="auto">
            <a:xfrm>
              <a:off x="4977972" y="4828401"/>
              <a:ext cx="23596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r" eaLnBrk="1" hangingPunct="1"/>
              <a:r>
                <a:rPr lang="en-US" sz="1200">
                  <a:solidFill>
                    <a:srgbClr val="FF0000"/>
                  </a:solidFill>
                </a:rPr>
                <a:t>r</a:t>
              </a:r>
            </a:p>
          </p:txBody>
        </p:sp>
        <p:cxnSp>
          <p:nvCxnSpPr>
            <p:cNvPr id="26645" name="Straight Connector 115"/>
            <p:cNvCxnSpPr>
              <a:cxnSpLocks noChangeShapeType="1"/>
              <a:stCxn id="26644" idx="3"/>
            </p:cNvCxnSpPr>
            <p:nvPr/>
          </p:nvCxnSpPr>
          <p:spPr bwMode="auto">
            <a:xfrm>
              <a:off x="5213934" y="4966901"/>
              <a:ext cx="196266" cy="139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646" name="TextBox 116"/>
            <p:cNvSpPr txBox="1">
              <a:spLocks noChangeArrowheads="1"/>
            </p:cNvSpPr>
            <p:nvPr/>
          </p:nvSpPr>
          <p:spPr bwMode="auto">
            <a:xfrm>
              <a:off x="5435172" y="4828401"/>
              <a:ext cx="23596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r" eaLnBrk="1" hangingPunct="1"/>
              <a:r>
                <a:rPr lang="en-US" sz="1200">
                  <a:solidFill>
                    <a:srgbClr val="FF0000"/>
                  </a:solidFill>
                </a:rPr>
                <a:t>r</a:t>
              </a:r>
            </a:p>
          </p:txBody>
        </p:sp>
        <p:cxnSp>
          <p:nvCxnSpPr>
            <p:cNvPr id="26647" name="Straight Connector 117"/>
            <p:cNvCxnSpPr>
              <a:cxnSpLocks noChangeShapeType="1"/>
              <a:stCxn id="26646" idx="3"/>
            </p:cNvCxnSpPr>
            <p:nvPr/>
          </p:nvCxnSpPr>
          <p:spPr bwMode="auto">
            <a:xfrm>
              <a:off x="5671134" y="4966901"/>
              <a:ext cx="196266" cy="139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648" name="TextBox 118"/>
            <p:cNvSpPr txBox="1">
              <a:spLocks noChangeArrowheads="1"/>
            </p:cNvSpPr>
            <p:nvPr/>
          </p:nvSpPr>
          <p:spPr bwMode="auto">
            <a:xfrm>
              <a:off x="4419600" y="5105400"/>
              <a:ext cx="23596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r" eaLnBrk="1" hangingPunct="1"/>
              <a:r>
                <a:rPr lang="en-US" sz="1200">
                  <a:solidFill>
                    <a:srgbClr val="FF0000"/>
                  </a:solidFill>
                </a:rPr>
                <a:t>r</a:t>
              </a:r>
            </a:p>
          </p:txBody>
        </p:sp>
        <p:cxnSp>
          <p:nvCxnSpPr>
            <p:cNvPr id="26649" name="Straight Connector 119"/>
            <p:cNvCxnSpPr>
              <a:cxnSpLocks noChangeShapeType="1"/>
              <a:stCxn id="26648" idx="3"/>
            </p:cNvCxnSpPr>
            <p:nvPr/>
          </p:nvCxnSpPr>
          <p:spPr bwMode="auto">
            <a:xfrm>
              <a:off x="4655562" y="5243900"/>
              <a:ext cx="196266" cy="139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650" name="TextBox 120"/>
            <p:cNvSpPr txBox="1">
              <a:spLocks noChangeArrowheads="1"/>
            </p:cNvSpPr>
            <p:nvPr/>
          </p:nvSpPr>
          <p:spPr bwMode="auto">
            <a:xfrm>
              <a:off x="4953000" y="5057001"/>
              <a:ext cx="23596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r" eaLnBrk="1" hangingPunct="1"/>
              <a:r>
                <a:rPr lang="en-US" sz="1200">
                  <a:solidFill>
                    <a:srgbClr val="FF0000"/>
                  </a:solidFill>
                </a:rPr>
                <a:t>r</a:t>
              </a:r>
            </a:p>
          </p:txBody>
        </p:sp>
        <p:cxnSp>
          <p:nvCxnSpPr>
            <p:cNvPr id="26651" name="Straight Connector 121"/>
            <p:cNvCxnSpPr>
              <a:cxnSpLocks noChangeShapeType="1"/>
              <a:stCxn id="26650" idx="3"/>
            </p:cNvCxnSpPr>
            <p:nvPr/>
          </p:nvCxnSpPr>
          <p:spPr bwMode="auto">
            <a:xfrm>
              <a:off x="5188962" y="5195501"/>
              <a:ext cx="196266" cy="139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652" name="TextBox 122"/>
            <p:cNvSpPr txBox="1">
              <a:spLocks noChangeArrowheads="1"/>
            </p:cNvSpPr>
            <p:nvPr/>
          </p:nvSpPr>
          <p:spPr bwMode="auto">
            <a:xfrm>
              <a:off x="5486400" y="5057001"/>
              <a:ext cx="23596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r" eaLnBrk="1" hangingPunct="1"/>
              <a:r>
                <a:rPr lang="en-US" sz="1200">
                  <a:solidFill>
                    <a:srgbClr val="FF0000"/>
                  </a:solidFill>
                </a:rPr>
                <a:t>r</a:t>
              </a:r>
            </a:p>
          </p:txBody>
        </p:sp>
        <p:cxnSp>
          <p:nvCxnSpPr>
            <p:cNvPr id="26653" name="Straight Connector 123"/>
            <p:cNvCxnSpPr>
              <a:cxnSpLocks noChangeShapeType="1"/>
              <a:stCxn id="26652" idx="3"/>
            </p:cNvCxnSpPr>
            <p:nvPr/>
          </p:nvCxnSpPr>
          <p:spPr bwMode="auto">
            <a:xfrm>
              <a:off x="5722362" y="5195501"/>
              <a:ext cx="196266" cy="139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654" name="TextBox 124"/>
            <p:cNvSpPr txBox="1">
              <a:spLocks noChangeArrowheads="1"/>
            </p:cNvSpPr>
            <p:nvPr/>
          </p:nvSpPr>
          <p:spPr bwMode="auto">
            <a:xfrm>
              <a:off x="5943600" y="4876800"/>
              <a:ext cx="38985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r" eaLnBrk="1" hangingPunct="1"/>
              <a:r>
                <a:rPr lang="en-US" sz="1600" b="1">
                  <a:solidFill>
                    <a:srgbClr val="FF0000"/>
                  </a:solidFill>
                </a:rPr>
                <a:t>…</a:t>
              </a:r>
            </a:p>
          </p:txBody>
        </p:sp>
        <p:cxnSp>
          <p:nvCxnSpPr>
            <p:cNvPr id="26655" name="Straight Connector 126"/>
            <p:cNvCxnSpPr>
              <a:cxnSpLocks noChangeShapeType="1"/>
              <a:endCxn id="26648" idx="1"/>
            </p:cNvCxnSpPr>
            <p:nvPr/>
          </p:nvCxnSpPr>
          <p:spPr bwMode="auto">
            <a:xfrm rot="16200000" flipH="1">
              <a:off x="4236050" y="5060350"/>
              <a:ext cx="214700" cy="1524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56" name="Straight Connector 128"/>
            <p:cNvCxnSpPr>
              <a:cxnSpLocks noChangeShapeType="1"/>
            </p:cNvCxnSpPr>
            <p:nvPr/>
          </p:nvCxnSpPr>
          <p:spPr bwMode="auto">
            <a:xfrm>
              <a:off x="4724400" y="4953000"/>
              <a:ext cx="304800" cy="1524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57" name="Straight Connector 130"/>
            <p:cNvCxnSpPr>
              <a:cxnSpLocks noChangeShapeType="1"/>
            </p:cNvCxnSpPr>
            <p:nvPr/>
          </p:nvCxnSpPr>
          <p:spPr bwMode="auto">
            <a:xfrm flipV="1">
              <a:off x="5715000" y="5029200"/>
              <a:ext cx="304800" cy="1524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34" name="Freeform 133"/>
          <p:cNvSpPr>
            <a:spLocks noChangeArrowheads="1"/>
          </p:cNvSpPr>
          <p:nvPr/>
        </p:nvSpPr>
        <p:spPr bwMode="auto">
          <a:xfrm flipH="1" flipV="1">
            <a:off x="4267200" y="4859338"/>
            <a:ext cx="647700" cy="457200"/>
          </a:xfrm>
          <a:custGeom>
            <a:avLst/>
            <a:gdLst>
              <a:gd name="T0" fmla="*/ 86554424 w 190500"/>
              <a:gd name="T1" fmla="*/ 566270 h 433388"/>
              <a:gd name="T2" fmla="*/ 0 w 190500"/>
              <a:gd name="T3" fmla="*/ 0 h 433388"/>
              <a:gd name="T4" fmla="*/ 0 60000 65536"/>
              <a:gd name="T5" fmla="*/ 0 60000 65536"/>
              <a:gd name="T6" fmla="*/ 0 w 190500"/>
              <a:gd name="T7" fmla="*/ 0 h 433388"/>
              <a:gd name="T8" fmla="*/ 190500 w 190500"/>
              <a:gd name="T9" fmla="*/ 433388 h 43338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90500" h="433388">
                <a:moveTo>
                  <a:pt x="190500" y="433388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r"/>
            <a:endParaRPr lang="en-US"/>
          </a:p>
        </p:txBody>
      </p:sp>
      <p:sp>
        <p:nvSpPr>
          <p:cNvPr id="135" name="Freeform 134"/>
          <p:cNvSpPr>
            <a:spLocks noChangeArrowheads="1"/>
          </p:cNvSpPr>
          <p:nvPr/>
        </p:nvSpPr>
        <p:spPr bwMode="auto">
          <a:xfrm flipH="1" flipV="1">
            <a:off x="4953000" y="4706938"/>
            <a:ext cx="495300" cy="609600"/>
          </a:xfrm>
          <a:custGeom>
            <a:avLst/>
            <a:gdLst>
              <a:gd name="T0" fmla="*/ 22634022 w 190500"/>
              <a:gd name="T1" fmla="*/ 2386256 h 433388"/>
              <a:gd name="T2" fmla="*/ 0 w 190500"/>
              <a:gd name="T3" fmla="*/ 0 h 433388"/>
              <a:gd name="T4" fmla="*/ 0 60000 65536"/>
              <a:gd name="T5" fmla="*/ 0 60000 65536"/>
              <a:gd name="T6" fmla="*/ 0 w 190500"/>
              <a:gd name="T7" fmla="*/ 0 h 433388"/>
              <a:gd name="T8" fmla="*/ 190500 w 190500"/>
              <a:gd name="T9" fmla="*/ 433388 h 43338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90500" h="433388">
                <a:moveTo>
                  <a:pt x="190500" y="433388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r"/>
            <a:endParaRPr lang="en-US"/>
          </a:p>
        </p:txBody>
      </p:sp>
      <p:sp>
        <p:nvSpPr>
          <p:cNvPr id="26637" name="TextBox 135"/>
          <p:cNvSpPr txBox="1">
            <a:spLocks noChangeArrowheads="1"/>
          </p:cNvSpPr>
          <p:nvPr/>
        </p:nvSpPr>
        <p:spPr bwMode="auto">
          <a:xfrm>
            <a:off x="3617913" y="1513187"/>
            <a:ext cx="4730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0000FF"/>
                </a:solidFill>
              </a:rPr>
              <a:t>blue</a:t>
            </a:r>
          </a:p>
        </p:txBody>
      </p:sp>
      <p:sp>
        <p:nvSpPr>
          <p:cNvPr id="26638" name="TextBox 136"/>
          <p:cNvSpPr txBox="1">
            <a:spLocks noChangeArrowheads="1"/>
          </p:cNvSpPr>
          <p:nvPr/>
        </p:nvSpPr>
        <p:spPr bwMode="auto">
          <a:xfrm>
            <a:off x="3998913" y="1513187"/>
            <a:ext cx="5762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92D050"/>
                </a:solidFill>
              </a:rPr>
              <a:t>green</a:t>
            </a:r>
          </a:p>
        </p:txBody>
      </p:sp>
      <p:sp>
        <p:nvSpPr>
          <p:cNvPr id="26639" name="TextBox 137"/>
          <p:cNvSpPr txBox="1">
            <a:spLocks noChangeArrowheads="1"/>
          </p:cNvSpPr>
          <p:nvPr/>
        </p:nvSpPr>
        <p:spPr bwMode="auto">
          <a:xfrm>
            <a:off x="4532312" y="1513187"/>
            <a:ext cx="9159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FF3300"/>
                </a:solidFill>
              </a:rPr>
              <a:t>___red___</a:t>
            </a:r>
          </a:p>
        </p:txBody>
      </p:sp>
    </p:spTree>
    <p:extLst>
      <p:ext uri="{BB962C8B-B14F-4D97-AF65-F5344CB8AC3E}">
        <p14:creationId xmlns:p14="http://schemas.microsoft.com/office/powerpoint/2010/main" val="111532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3" grpId="0" animBg="1"/>
      <p:bldP spid="84" grpId="0" animBg="1"/>
      <p:bldP spid="134" grpId="0" animBg="1"/>
      <p:bldP spid="13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vert="horz" lIns="81000" tIns="42120" rIns="81000" bIns="42120" rtlCol="0" anchor="ctr">
            <a:normAutofit/>
          </a:bodyPr>
          <a:lstStyle/>
          <a:p>
            <a:pPr eaLnBrk="1" hangingPunct="1"/>
            <a:r>
              <a:rPr lang="en-US" sz="2400">
                <a:cs typeface="Arial" charset="0"/>
              </a:rPr>
              <a:t>Repeated averaging with neighbors on a sample problem…</a:t>
            </a:r>
          </a:p>
        </p:txBody>
      </p:sp>
      <p:pic>
        <p:nvPicPr>
          <p:cNvPr id="27651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4" t="39078" r="5969" b="34302"/>
          <a:stretch>
            <a:fillRect/>
          </a:stretch>
        </p:blipFill>
        <p:spPr>
          <a:xfrm>
            <a:off x="0" y="1524000"/>
            <a:ext cx="8324850" cy="2133600"/>
          </a:xfrm>
        </p:spPr>
      </p:pic>
      <p:sp>
        <p:nvSpPr>
          <p:cNvPr id="27652" name="TextBox 7"/>
          <p:cNvSpPr txBox="1">
            <a:spLocks noChangeArrowheads="1"/>
          </p:cNvSpPr>
          <p:nvPr/>
        </p:nvSpPr>
        <p:spPr bwMode="auto">
          <a:xfrm>
            <a:off x="7694614" y="1295401"/>
            <a:ext cx="4730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0000FF"/>
                </a:solidFill>
              </a:rPr>
              <a:t>blue</a:t>
            </a:r>
          </a:p>
        </p:txBody>
      </p:sp>
      <p:sp>
        <p:nvSpPr>
          <p:cNvPr id="27653" name="TextBox 8"/>
          <p:cNvSpPr txBox="1">
            <a:spLocks noChangeArrowheads="1"/>
          </p:cNvSpPr>
          <p:nvPr/>
        </p:nvSpPr>
        <p:spPr bwMode="auto">
          <a:xfrm>
            <a:off x="8075613" y="1295401"/>
            <a:ext cx="5762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92D050"/>
                </a:solidFill>
              </a:rPr>
              <a:t>green</a:t>
            </a:r>
          </a:p>
        </p:txBody>
      </p:sp>
      <p:sp>
        <p:nvSpPr>
          <p:cNvPr id="27654" name="TextBox 9"/>
          <p:cNvSpPr txBox="1">
            <a:spLocks noChangeArrowheads="1"/>
          </p:cNvSpPr>
          <p:nvPr/>
        </p:nvSpPr>
        <p:spPr bwMode="auto">
          <a:xfrm>
            <a:off x="8609014" y="1295401"/>
            <a:ext cx="9159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FF3300"/>
                </a:solidFill>
              </a:rPr>
              <a:t>___red___</a:t>
            </a:r>
          </a:p>
        </p:txBody>
      </p:sp>
      <p:sp>
        <p:nvSpPr>
          <p:cNvPr id="27655" name="TextBox 10"/>
          <p:cNvSpPr txBox="1">
            <a:spLocks noChangeArrowheads="1"/>
          </p:cNvSpPr>
          <p:nvPr/>
        </p:nvSpPr>
        <p:spPr bwMode="auto">
          <a:xfrm>
            <a:off x="3810001" y="1295401"/>
            <a:ext cx="4730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0000FF"/>
                </a:solidFill>
              </a:rPr>
              <a:t>blue</a:t>
            </a:r>
          </a:p>
        </p:txBody>
      </p:sp>
      <p:sp>
        <p:nvSpPr>
          <p:cNvPr id="27656" name="TextBox 11"/>
          <p:cNvSpPr txBox="1">
            <a:spLocks noChangeArrowheads="1"/>
          </p:cNvSpPr>
          <p:nvPr/>
        </p:nvSpPr>
        <p:spPr bwMode="auto">
          <a:xfrm>
            <a:off x="4191001" y="1295401"/>
            <a:ext cx="5762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92D050"/>
                </a:solidFill>
              </a:rPr>
              <a:t>green</a:t>
            </a:r>
          </a:p>
        </p:txBody>
      </p:sp>
      <p:sp>
        <p:nvSpPr>
          <p:cNvPr id="27657" name="TextBox 12"/>
          <p:cNvSpPr txBox="1">
            <a:spLocks noChangeArrowheads="1"/>
          </p:cNvSpPr>
          <p:nvPr/>
        </p:nvSpPr>
        <p:spPr bwMode="auto">
          <a:xfrm>
            <a:off x="4724400" y="1295401"/>
            <a:ext cx="9159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FF3300"/>
                </a:solidFill>
              </a:rPr>
              <a:t>___red___</a:t>
            </a:r>
          </a:p>
        </p:txBody>
      </p:sp>
      <p:sp>
        <p:nvSpPr>
          <p:cNvPr id="27658" name="TextBox 13"/>
          <p:cNvSpPr txBox="1">
            <a:spLocks noChangeArrowheads="1"/>
          </p:cNvSpPr>
          <p:nvPr/>
        </p:nvSpPr>
        <p:spPr bwMode="auto">
          <a:xfrm>
            <a:off x="5715001" y="1295401"/>
            <a:ext cx="4730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0000FF"/>
                </a:solidFill>
              </a:rPr>
              <a:t>blue</a:t>
            </a:r>
          </a:p>
        </p:txBody>
      </p:sp>
      <p:sp>
        <p:nvSpPr>
          <p:cNvPr id="27659" name="TextBox 14"/>
          <p:cNvSpPr txBox="1">
            <a:spLocks noChangeArrowheads="1"/>
          </p:cNvSpPr>
          <p:nvPr/>
        </p:nvSpPr>
        <p:spPr bwMode="auto">
          <a:xfrm>
            <a:off x="6096001" y="1295401"/>
            <a:ext cx="5762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92D050"/>
                </a:solidFill>
              </a:rPr>
              <a:t>green</a:t>
            </a:r>
          </a:p>
        </p:txBody>
      </p:sp>
      <p:sp>
        <p:nvSpPr>
          <p:cNvPr id="27660" name="TextBox 15"/>
          <p:cNvSpPr txBox="1">
            <a:spLocks noChangeArrowheads="1"/>
          </p:cNvSpPr>
          <p:nvPr/>
        </p:nvSpPr>
        <p:spPr bwMode="auto">
          <a:xfrm>
            <a:off x="6629400" y="1295401"/>
            <a:ext cx="9159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FF3300"/>
                </a:solidFill>
              </a:rPr>
              <a:t>___red___</a:t>
            </a:r>
          </a:p>
        </p:txBody>
      </p:sp>
      <p:cxnSp>
        <p:nvCxnSpPr>
          <p:cNvPr id="17" name="Straight Arrow Connector 4"/>
          <p:cNvCxnSpPr>
            <a:cxnSpLocks noChangeShapeType="1"/>
          </p:cNvCxnSpPr>
          <p:nvPr/>
        </p:nvCxnSpPr>
        <p:spPr bwMode="auto">
          <a:xfrm rot="5400000">
            <a:off x="9449594" y="2285206"/>
            <a:ext cx="16764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8" name="Straight Arrow Connector 5"/>
          <p:cNvCxnSpPr>
            <a:cxnSpLocks noChangeShapeType="1"/>
          </p:cNvCxnSpPr>
          <p:nvPr/>
        </p:nvCxnSpPr>
        <p:spPr bwMode="auto">
          <a:xfrm rot="5400000">
            <a:off x="2840832" y="2361407"/>
            <a:ext cx="1676400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9" name="TextBox 6"/>
          <p:cNvSpPr txBox="1">
            <a:spLocks noChangeArrowheads="1"/>
          </p:cNvSpPr>
          <p:nvPr/>
        </p:nvSpPr>
        <p:spPr bwMode="auto">
          <a:xfrm rot="-5400000">
            <a:off x="9560719" y="2197100"/>
            <a:ext cx="99695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96" tIns="41148" rIns="82296" bIns="41148">
            <a:spAutoFit/>
          </a:bodyPr>
          <a:lstStyle>
            <a:lvl1pPr defTabSz="4111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defTabSz="411163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11163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11163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11163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2200">
                <a:latin typeface="Times New Roman" charset="0"/>
              </a:rPr>
              <a:t>smaller</a:t>
            </a:r>
          </a:p>
        </p:txBody>
      </p:sp>
      <p:sp>
        <p:nvSpPr>
          <p:cNvPr id="20" name="TextBox 7"/>
          <p:cNvSpPr txBox="1">
            <a:spLocks noChangeArrowheads="1"/>
          </p:cNvSpPr>
          <p:nvPr/>
        </p:nvSpPr>
        <p:spPr bwMode="auto">
          <a:xfrm rot="-5400000">
            <a:off x="3189190" y="2151373"/>
            <a:ext cx="819968" cy="42165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96" tIns="41148" rIns="82296" bIns="41148">
            <a:spAutoFit/>
          </a:bodyPr>
          <a:lstStyle>
            <a:lvl1pPr defTabSz="4111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defTabSz="411163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11163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11163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11163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2200">
                <a:latin typeface="Times New Roman" charset="0"/>
              </a:rPr>
              <a:t>larger</a:t>
            </a:r>
          </a:p>
        </p:txBody>
      </p:sp>
    </p:spTree>
    <p:extLst>
      <p:ext uri="{BB962C8B-B14F-4D97-AF65-F5344CB8AC3E}">
        <p14:creationId xmlns:p14="http://schemas.microsoft.com/office/powerpoint/2010/main" val="201064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vert="horz" lIns="81000" tIns="42120" rIns="81000" bIns="42120" rtlCol="0" anchor="ctr">
            <a:normAutofit/>
          </a:bodyPr>
          <a:lstStyle/>
          <a:p>
            <a:pPr eaLnBrk="1" hangingPunct="1"/>
            <a:r>
              <a:rPr lang="en-US" sz="2400">
                <a:cs typeface="Arial" charset="0"/>
              </a:rPr>
              <a:t>Repeated averaging with neighbors on a sample problem…</a:t>
            </a:r>
          </a:p>
        </p:txBody>
      </p:sp>
      <p:pic>
        <p:nvPicPr>
          <p:cNvPr id="28675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4" t="39078" r="5969" b="6174"/>
          <a:stretch>
            <a:fillRect/>
          </a:stretch>
        </p:blipFill>
        <p:spPr>
          <a:xfrm>
            <a:off x="0" y="1509713"/>
            <a:ext cx="8324850" cy="4387850"/>
          </a:xfrm>
        </p:spPr>
      </p:pic>
      <p:sp>
        <p:nvSpPr>
          <p:cNvPr id="28676" name="TextBox 10"/>
          <p:cNvSpPr txBox="1">
            <a:spLocks noChangeArrowheads="1"/>
          </p:cNvSpPr>
          <p:nvPr/>
        </p:nvSpPr>
        <p:spPr bwMode="auto">
          <a:xfrm>
            <a:off x="3886201" y="1295401"/>
            <a:ext cx="4730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0000FF"/>
                </a:solidFill>
              </a:rPr>
              <a:t>blue</a:t>
            </a:r>
          </a:p>
        </p:txBody>
      </p:sp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4267201" y="1295401"/>
            <a:ext cx="5762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92D050"/>
                </a:solidFill>
              </a:rPr>
              <a:t>green</a:t>
            </a:r>
          </a:p>
        </p:txBody>
      </p:sp>
      <p:sp>
        <p:nvSpPr>
          <p:cNvPr id="28678" name="TextBox 12"/>
          <p:cNvSpPr txBox="1">
            <a:spLocks noChangeArrowheads="1"/>
          </p:cNvSpPr>
          <p:nvPr/>
        </p:nvSpPr>
        <p:spPr bwMode="auto">
          <a:xfrm>
            <a:off x="4800600" y="1295401"/>
            <a:ext cx="9159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FF3300"/>
                </a:solidFill>
              </a:rPr>
              <a:t>___red___</a:t>
            </a:r>
          </a:p>
        </p:txBody>
      </p:sp>
      <p:sp>
        <p:nvSpPr>
          <p:cNvPr id="28679" name="TextBox 13"/>
          <p:cNvSpPr txBox="1">
            <a:spLocks noChangeArrowheads="1"/>
          </p:cNvSpPr>
          <p:nvPr/>
        </p:nvSpPr>
        <p:spPr bwMode="auto">
          <a:xfrm>
            <a:off x="7694614" y="1295401"/>
            <a:ext cx="4730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0000FF"/>
                </a:solidFill>
              </a:rPr>
              <a:t>blue</a:t>
            </a:r>
          </a:p>
        </p:txBody>
      </p:sp>
      <p:sp>
        <p:nvSpPr>
          <p:cNvPr id="28680" name="TextBox 14"/>
          <p:cNvSpPr txBox="1">
            <a:spLocks noChangeArrowheads="1"/>
          </p:cNvSpPr>
          <p:nvPr/>
        </p:nvSpPr>
        <p:spPr bwMode="auto">
          <a:xfrm>
            <a:off x="8075613" y="1295401"/>
            <a:ext cx="5762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92D050"/>
                </a:solidFill>
              </a:rPr>
              <a:t>green</a:t>
            </a:r>
          </a:p>
        </p:txBody>
      </p:sp>
      <p:sp>
        <p:nvSpPr>
          <p:cNvPr id="28681" name="TextBox 15"/>
          <p:cNvSpPr txBox="1">
            <a:spLocks noChangeArrowheads="1"/>
          </p:cNvSpPr>
          <p:nvPr/>
        </p:nvSpPr>
        <p:spPr bwMode="auto">
          <a:xfrm>
            <a:off x="8609014" y="1295401"/>
            <a:ext cx="9159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FF3300"/>
                </a:solidFill>
              </a:rPr>
              <a:t>___red___</a:t>
            </a:r>
          </a:p>
        </p:txBody>
      </p:sp>
      <p:sp>
        <p:nvSpPr>
          <p:cNvPr id="28682" name="TextBox 16"/>
          <p:cNvSpPr txBox="1">
            <a:spLocks noChangeArrowheads="1"/>
          </p:cNvSpPr>
          <p:nvPr/>
        </p:nvSpPr>
        <p:spPr bwMode="auto">
          <a:xfrm>
            <a:off x="5715001" y="1295401"/>
            <a:ext cx="4730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0000FF"/>
                </a:solidFill>
              </a:rPr>
              <a:t>blue</a:t>
            </a:r>
          </a:p>
        </p:txBody>
      </p:sp>
      <p:sp>
        <p:nvSpPr>
          <p:cNvPr id="28683" name="TextBox 17"/>
          <p:cNvSpPr txBox="1">
            <a:spLocks noChangeArrowheads="1"/>
          </p:cNvSpPr>
          <p:nvPr/>
        </p:nvSpPr>
        <p:spPr bwMode="auto">
          <a:xfrm>
            <a:off x="6096001" y="1295401"/>
            <a:ext cx="5762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92D050"/>
                </a:solidFill>
              </a:rPr>
              <a:t>green</a:t>
            </a:r>
          </a:p>
        </p:txBody>
      </p:sp>
      <p:sp>
        <p:nvSpPr>
          <p:cNvPr id="28684" name="TextBox 18"/>
          <p:cNvSpPr txBox="1">
            <a:spLocks noChangeArrowheads="1"/>
          </p:cNvSpPr>
          <p:nvPr/>
        </p:nvSpPr>
        <p:spPr bwMode="auto">
          <a:xfrm>
            <a:off x="6629400" y="1295401"/>
            <a:ext cx="9159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FF3300"/>
                </a:solidFill>
              </a:rPr>
              <a:t>___red___</a:t>
            </a:r>
          </a:p>
        </p:txBody>
      </p:sp>
      <p:sp>
        <p:nvSpPr>
          <p:cNvPr id="28685" name="TextBox 22"/>
          <p:cNvSpPr txBox="1">
            <a:spLocks noChangeArrowheads="1"/>
          </p:cNvSpPr>
          <p:nvPr/>
        </p:nvSpPr>
        <p:spPr bwMode="auto">
          <a:xfrm>
            <a:off x="3886201" y="3609976"/>
            <a:ext cx="4730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0000FF"/>
                </a:solidFill>
              </a:rPr>
              <a:t>blue</a:t>
            </a:r>
          </a:p>
        </p:txBody>
      </p:sp>
      <p:sp>
        <p:nvSpPr>
          <p:cNvPr id="28686" name="TextBox 23"/>
          <p:cNvSpPr txBox="1">
            <a:spLocks noChangeArrowheads="1"/>
          </p:cNvSpPr>
          <p:nvPr/>
        </p:nvSpPr>
        <p:spPr bwMode="auto">
          <a:xfrm>
            <a:off x="4267201" y="3609976"/>
            <a:ext cx="5762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92D050"/>
                </a:solidFill>
              </a:rPr>
              <a:t>green</a:t>
            </a:r>
          </a:p>
        </p:txBody>
      </p:sp>
      <p:sp>
        <p:nvSpPr>
          <p:cNvPr id="28687" name="TextBox 24"/>
          <p:cNvSpPr txBox="1">
            <a:spLocks noChangeArrowheads="1"/>
          </p:cNvSpPr>
          <p:nvPr/>
        </p:nvSpPr>
        <p:spPr bwMode="auto">
          <a:xfrm>
            <a:off x="4800600" y="3609976"/>
            <a:ext cx="9159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FF3300"/>
                </a:solidFill>
              </a:rPr>
              <a:t>___red___</a:t>
            </a:r>
          </a:p>
        </p:txBody>
      </p:sp>
      <p:sp>
        <p:nvSpPr>
          <p:cNvPr id="28688" name="TextBox 25"/>
          <p:cNvSpPr txBox="1">
            <a:spLocks noChangeArrowheads="1"/>
          </p:cNvSpPr>
          <p:nvPr/>
        </p:nvSpPr>
        <p:spPr bwMode="auto">
          <a:xfrm>
            <a:off x="2055814" y="3609976"/>
            <a:ext cx="4730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0000FF"/>
                </a:solidFill>
              </a:rPr>
              <a:t>blue</a:t>
            </a:r>
          </a:p>
        </p:txBody>
      </p:sp>
      <p:sp>
        <p:nvSpPr>
          <p:cNvPr id="28689" name="TextBox 26"/>
          <p:cNvSpPr txBox="1">
            <a:spLocks noChangeArrowheads="1"/>
          </p:cNvSpPr>
          <p:nvPr/>
        </p:nvSpPr>
        <p:spPr bwMode="auto">
          <a:xfrm>
            <a:off x="2436813" y="3609976"/>
            <a:ext cx="5762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92D050"/>
                </a:solidFill>
              </a:rPr>
              <a:t>green</a:t>
            </a:r>
          </a:p>
        </p:txBody>
      </p:sp>
      <p:sp>
        <p:nvSpPr>
          <p:cNvPr id="28690" name="TextBox 27"/>
          <p:cNvSpPr txBox="1">
            <a:spLocks noChangeArrowheads="1"/>
          </p:cNvSpPr>
          <p:nvPr/>
        </p:nvSpPr>
        <p:spPr bwMode="auto">
          <a:xfrm>
            <a:off x="2970214" y="3609976"/>
            <a:ext cx="9159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200" u="sng">
                <a:solidFill>
                  <a:srgbClr val="FF3300"/>
                </a:solidFill>
              </a:rPr>
              <a:t>___red___</a:t>
            </a:r>
          </a:p>
        </p:txBody>
      </p:sp>
      <p:sp>
        <p:nvSpPr>
          <p:cNvPr id="28691" name="Rectangle 28"/>
          <p:cNvSpPr>
            <a:spLocks noChangeArrowheads="1"/>
          </p:cNvSpPr>
          <p:nvPr/>
        </p:nvSpPr>
        <p:spPr bwMode="auto">
          <a:xfrm>
            <a:off x="5732464" y="3609975"/>
            <a:ext cx="3986938" cy="228758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94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vert="horz" lIns="81000" tIns="42120" rIns="81000" bIns="42120" rtlCol="0" anchor="ctr">
            <a:normAutofit/>
          </a:bodyPr>
          <a:lstStyle/>
          <a:p>
            <a:pPr eaLnBrk="1" hangingPunct="1"/>
            <a:r>
              <a:rPr lang="en-US" sz="2400">
                <a:cs typeface="Arial" charset="0"/>
              </a:rPr>
              <a:t>Repeated averaging with neighbors on a sample problem…</a:t>
            </a:r>
          </a:p>
        </p:txBody>
      </p:sp>
      <p:pic>
        <p:nvPicPr>
          <p:cNvPr id="29699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4" t="39078" r="5969" b="6174"/>
          <a:stretch>
            <a:fillRect/>
          </a:stretch>
        </p:blipFill>
        <p:spPr>
          <a:xfrm>
            <a:off x="0" y="1509713"/>
            <a:ext cx="8324850" cy="4387850"/>
          </a:xfrm>
        </p:spPr>
      </p:pic>
      <p:cxnSp>
        <p:nvCxnSpPr>
          <p:cNvPr id="8" name="Straight Arrow Connector 4"/>
          <p:cNvCxnSpPr>
            <a:cxnSpLocks noChangeShapeType="1"/>
          </p:cNvCxnSpPr>
          <p:nvPr/>
        </p:nvCxnSpPr>
        <p:spPr bwMode="auto">
          <a:xfrm rot="5400000">
            <a:off x="9627280" y="4595020"/>
            <a:ext cx="16764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9" name="TextBox 6"/>
          <p:cNvSpPr txBox="1">
            <a:spLocks noChangeArrowheads="1"/>
          </p:cNvSpPr>
          <p:nvPr/>
        </p:nvSpPr>
        <p:spPr bwMode="auto">
          <a:xfrm rot="-5400000">
            <a:off x="9445226" y="4548982"/>
            <a:ext cx="1349375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96" tIns="41148" rIns="82296" bIns="41148">
            <a:spAutoFit/>
          </a:bodyPr>
          <a:lstStyle>
            <a:lvl1pPr defTabSz="4111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defTabSz="411163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11163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11163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11163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11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sz="2200">
                <a:latin typeface="Times New Roman" charset="0"/>
              </a:rPr>
              <a:t>very small</a:t>
            </a:r>
          </a:p>
        </p:txBody>
      </p:sp>
    </p:spTree>
    <p:extLst>
      <p:ext uri="{BB962C8B-B14F-4D97-AF65-F5344CB8AC3E}">
        <p14:creationId xmlns:p14="http://schemas.microsoft.com/office/powerpoint/2010/main" val="178326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 vert="horz" lIns="81000" tIns="42120" rIns="81000" bIns="42120" rtlCol="0" anchor="ctr">
            <a:normAutofit/>
          </a:bodyPr>
          <a:lstStyle/>
          <a:p>
            <a:pPr eaLnBrk="1" hangingPunct="1"/>
            <a:r>
              <a:rPr lang="en-US" dirty="0">
                <a:cs typeface="Arial" charset="0"/>
              </a:rPr>
              <a:t>PIC: Power </a:t>
            </a:r>
            <a:r>
              <a:rPr lang="en-US">
                <a:cs typeface="Arial" charset="0"/>
              </a:rPr>
              <a:t>Iteration Clustering</a:t>
            </a:r>
            <a:endParaRPr lang="en-US" dirty="0">
              <a:cs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/>
          </a:bodyPr>
          <a:lstStyle/>
          <a:p>
            <a:r>
              <a:rPr lang="en-US" dirty="0">
                <a:cs typeface="Arial" charset="0"/>
              </a:rPr>
              <a:t>Run power iteration (repeated averaging w/ neighbors) with early stopping</a:t>
            </a:r>
          </a:p>
          <a:p>
            <a:endParaRPr lang="en-US" dirty="0">
              <a:cs typeface="Arial" charset="0"/>
            </a:endParaRPr>
          </a:p>
          <a:p>
            <a:endParaRPr lang="en-US" dirty="0">
              <a:cs typeface="Arial" charset="0"/>
            </a:endParaRPr>
          </a:p>
          <a:p>
            <a:endParaRPr lang="en-US" dirty="0">
              <a:cs typeface="Arial" charset="0"/>
            </a:endParaRPr>
          </a:p>
          <a:p>
            <a:endParaRPr lang="en-US" dirty="0">
              <a:cs typeface="Arial" charset="0"/>
            </a:endParaRPr>
          </a:p>
          <a:p>
            <a:r>
              <a:rPr lang="en-US" dirty="0">
                <a:cs typeface="Arial" charset="0"/>
              </a:rPr>
              <a:t>v</a:t>
            </a:r>
            <a:r>
              <a:rPr lang="en-US" baseline="30000" dirty="0">
                <a:cs typeface="Arial" charset="0"/>
              </a:rPr>
              <a:t>0</a:t>
            </a:r>
            <a:r>
              <a:rPr lang="en-US" dirty="0">
                <a:cs typeface="Arial" charset="0"/>
              </a:rPr>
              <a:t>: random start, or “degree matrix” D, or others</a:t>
            </a:r>
          </a:p>
          <a:p>
            <a:r>
              <a:rPr lang="en-US" dirty="0">
                <a:cs typeface="Arial" charset="0"/>
              </a:rPr>
              <a:t>Easy to implement, and relatively efficient (&amp; easily parallelized!)</a:t>
            </a:r>
          </a:p>
          <a:p>
            <a:r>
              <a:rPr lang="en-US" dirty="0">
                <a:cs typeface="Arial" charset="0"/>
              </a:rPr>
              <a:t>Empirically, often </a:t>
            </a:r>
            <a:r>
              <a:rPr lang="en-US" b="1" dirty="0">
                <a:cs typeface="Arial" charset="0"/>
              </a:rPr>
              <a:t>better</a:t>
            </a:r>
            <a:r>
              <a:rPr lang="en-US" dirty="0">
                <a:cs typeface="Arial" charset="0"/>
              </a:rPr>
              <a:t> than traditional spectral methods</a:t>
            </a:r>
          </a:p>
          <a:p>
            <a:pPr lvl="1"/>
            <a:r>
              <a:rPr lang="en-US" dirty="0">
                <a:cs typeface="Arial" charset="0"/>
              </a:rPr>
              <a:t>Surprising given embedded space is 1-dimensional!</a:t>
            </a:r>
            <a:endParaRPr lang="en-US" dirty="0"/>
          </a:p>
        </p:txBody>
      </p:sp>
      <p:pic>
        <p:nvPicPr>
          <p:cNvPr id="3072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6" t="50920" r="22501" b="29340"/>
          <a:stretch>
            <a:fillRect/>
          </a:stretch>
        </p:blipFill>
        <p:spPr bwMode="auto">
          <a:xfrm>
            <a:off x="1805215" y="2750911"/>
            <a:ext cx="8728075" cy="178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786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“Semi-Supervised Classification of Network Data Using Very Few Labels”, </a:t>
            </a:r>
            <a:r>
              <a:rPr lang="en-US" dirty="0">
                <a:hlinkClick r:id="rId2"/>
              </a:rPr>
              <a:t>https://lti.cs.cmu.edu/sites/default/files/research/reports/2009/cmulti09017.pdf</a:t>
            </a:r>
            <a:r>
              <a:rPr lang="en-US" dirty="0"/>
              <a:t> </a:t>
            </a:r>
          </a:p>
          <a:p>
            <a:r>
              <a:rPr lang="en-US" dirty="0"/>
              <a:t>“New Regularized Algorithms for </a:t>
            </a:r>
            <a:r>
              <a:rPr lang="en-US" dirty="0" err="1"/>
              <a:t>Transductive</a:t>
            </a:r>
            <a:r>
              <a:rPr lang="en-US" dirty="0"/>
              <a:t> Learning”, </a:t>
            </a:r>
            <a:r>
              <a:rPr lang="en-US" dirty="0">
                <a:hlinkClick r:id="rId3"/>
              </a:rPr>
              <a:t>http://citeseerx.ist.psu.edu/viewdoc/download?doi=10.1.1.220.42&amp;rep=rep1&amp;type=pdf</a:t>
            </a:r>
            <a:r>
              <a:rPr lang="en-US" dirty="0"/>
              <a:t> </a:t>
            </a:r>
          </a:p>
          <a:p>
            <a:r>
              <a:rPr lang="en-US" dirty="0"/>
              <a:t>“Semi-supervised Learning in Gigantic Image Collections”, </a:t>
            </a:r>
            <a:r>
              <a:rPr lang="en-US" dirty="0">
                <a:hlinkClick r:id="rId4"/>
              </a:rPr>
              <a:t>http://papers.nips.cc/paper/3633-semi-supervised-learning-in-gigantic-image-collections.pdf</a:t>
            </a:r>
            <a:r>
              <a:rPr lang="en-US" dirty="0"/>
              <a:t> </a:t>
            </a:r>
          </a:p>
          <a:p>
            <a:r>
              <a:rPr lang="en-US" dirty="0"/>
              <a:t>“Revisiting Semi-Supervised Learning with Graph </a:t>
            </a:r>
            <a:r>
              <a:rPr lang="en-US" dirty="0" err="1"/>
              <a:t>Embeddings</a:t>
            </a:r>
            <a:r>
              <a:rPr lang="en-US" dirty="0"/>
              <a:t>”, </a:t>
            </a:r>
            <a:r>
              <a:rPr lang="en-US" dirty="0">
                <a:hlinkClick r:id="rId5"/>
              </a:rPr>
              <a:t>http://proceedings.mlr.press/v48/yanga16.pdf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29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139"/>
          <a:stretch/>
        </p:blipFill>
        <p:spPr>
          <a:xfrm>
            <a:off x="6112932" y="1489928"/>
            <a:ext cx="6079067" cy="536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33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89A89-9FFF-46BC-A5C4-404DD8F99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04580-2326-3E3B-A188-F845BEFCC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3627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3-03-19 at 5.38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4784"/>
            <a:ext cx="9144000" cy="64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76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3-19 at 5.38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3065"/>
            <a:ext cx="9144000" cy="661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046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3-19 at 5.40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61258"/>
            <a:ext cx="9144000" cy="632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73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3-19 at 5.40.20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303"/>
          <a:stretch/>
        </p:blipFill>
        <p:spPr>
          <a:xfrm>
            <a:off x="1615749" y="152093"/>
            <a:ext cx="9144000" cy="27625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11615" y="2861538"/>
            <a:ext cx="81069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do this minimization?</a:t>
            </a:r>
          </a:p>
          <a:p>
            <a:r>
              <a:rPr lang="en-US" sz="2400" dirty="0"/>
              <a:t>First, differentiate to find min is at </a:t>
            </a:r>
          </a:p>
          <a:p>
            <a:endParaRPr lang="en-US" sz="2400" dirty="0"/>
          </a:p>
          <a:p>
            <a:endParaRPr lang="en-US" sz="2400" b="1" dirty="0"/>
          </a:p>
          <a:p>
            <a:r>
              <a:rPr lang="en-US" sz="2400" b="1" dirty="0"/>
              <a:t>Jacobi method</a:t>
            </a:r>
            <a:r>
              <a:rPr lang="en-US" sz="2400" dirty="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To solve Ax=b for x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Iterate:</a:t>
            </a:r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… or:</a:t>
            </a:r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 descr="Screen Shot 2013-03-19 at 5.55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80" y="5202584"/>
            <a:ext cx="3538018" cy="539983"/>
          </a:xfrm>
          <a:prstGeom prst="rect">
            <a:avLst/>
          </a:prstGeom>
        </p:spPr>
      </p:pic>
      <p:pic>
        <p:nvPicPr>
          <p:cNvPr id="5" name="Picture 4" descr="Screen Shot 2013-03-19 at 5.55.2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982" y="5755954"/>
            <a:ext cx="4923535" cy="799246"/>
          </a:xfrm>
          <a:prstGeom prst="rect">
            <a:avLst/>
          </a:prstGeom>
        </p:spPr>
      </p:pic>
      <p:pic>
        <p:nvPicPr>
          <p:cNvPr id="6" name="Picture 5" descr="Screen Shot 2013-03-19 at 5.57.2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142" y="3687280"/>
            <a:ext cx="4484374" cy="60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3776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3-19 at 5.41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92" y="331507"/>
            <a:ext cx="10162351" cy="601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80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3-19 at 5.41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674" y="0"/>
            <a:ext cx="8364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3300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3-19 at 5.41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222" y="0"/>
            <a:ext cx="89097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802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3-19 at 5.41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2562"/>
            <a:ext cx="9144000" cy="675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1371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3-19 at 6.02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522515"/>
            <a:ext cx="9144000" cy="560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180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Basically a hybrid!</a:t>
            </a:r>
          </a:p>
          <a:p>
            <a:endParaRPr lang="en-US" dirty="0"/>
          </a:p>
          <a:p>
            <a:r>
              <a:rPr lang="en-US" dirty="0"/>
              <a:t>Given:</a:t>
            </a:r>
          </a:p>
          <a:p>
            <a:pPr lvl="1"/>
            <a:r>
              <a:rPr lang="en-US" dirty="0"/>
              <a:t>A pool of labeled examples L</a:t>
            </a:r>
          </a:p>
          <a:p>
            <a:pPr lvl="1"/>
            <a:r>
              <a:rPr lang="en-US" dirty="0"/>
              <a:t>A (usually larger) pool of unlabeled examples U</a:t>
            </a:r>
          </a:p>
          <a:p>
            <a:endParaRPr lang="en-US" b="1" dirty="0"/>
          </a:p>
          <a:p>
            <a:r>
              <a:rPr lang="en-US" b="1" dirty="0"/>
              <a:t>Can you improve accuracy somehow using U?</a:t>
            </a:r>
          </a:p>
        </p:txBody>
      </p:sp>
    </p:spTree>
    <p:extLst>
      <p:ext uri="{BB962C8B-B14F-4D97-AF65-F5344CB8AC3E}">
        <p14:creationId xmlns:p14="http://schemas.microsoft.com/office/powerpoint/2010/main" val="2042986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3-19 at 6.02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0"/>
            <a:ext cx="84236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56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3-19 at 5.41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6396"/>
            <a:ext cx="9144000" cy="674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74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Semi-supervised Learning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850" y="1690688"/>
            <a:ext cx="72263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24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Spectral Clustering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 = Matrix</a:t>
            </a:r>
          </a:p>
          <a:p>
            <a:pPr lvl="1"/>
            <a:r>
              <a:rPr lang="en-US" dirty="0"/>
              <a:t>W*v</a:t>
            </a:r>
            <a:r>
              <a:rPr lang="en-US" baseline="-25000" dirty="0"/>
              <a:t>1</a:t>
            </a:r>
            <a:r>
              <a:rPr lang="en-US" dirty="0"/>
              <a:t> = v</a:t>
            </a:r>
            <a:r>
              <a:rPr lang="en-US" baseline="-25000" dirty="0"/>
              <a:t>2</a:t>
            </a:r>
            <a:r>
              <a:rPr lang="en-US" dirty="0"/>
              <a:t> “</a:t>
            </a:r>
            <a:r>
              <a:rPr lang="en-US" dirty="0" err="1"/>
              <a:t>propogates</a:t>
            </a:r>
            <a:r>
              <a:rPr lang="en-US" dirty="0"/>
              <a:t> weights from neighbors”</a:t>
            </a:r>
          </a:p>
        </p:txBody>
      </p:sp>
      <p:pic>
        <p:nvPicPr>
          <p:cNvPr id="2765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4" t="16750" r="57526" b="63144"/>
          <a:stretch>
            <a:fillRect/>
          </a:stretch>
        </p:blipFill>
        <p:spPr bwMode="auto">
          <a:xfrm>
            <a:off x="8569325" y="1217613"/>
            <a:ext cx="305752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TextBox 8"/>
          <p:cNvSpPr txBox="1">
            <a:spLocks noChangeArrowheads="1"/>
          </p:cNvSpPr>
          <p:nvPr/>
        </p:nvSpPr>
        <p:spPr bwMode="auto">
          <a:xfrm>
            <a:off x="5591037" y="6311900"/>
            <a:ext cx="2750222" cy="452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7" tIns="41143" rIns="82287" bIns="41143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/>
              <a:t>[Shi &amp; </a:t>
            </a:r>
            <a:r>
              <a:rPr lang="en-US" dirty="0" err="1"/>
              <a:t>Meila</a:t>
            </a:r>
            <a:r>
              <a:rPr lang="en-US" dirty="0"/>
              <a:t>, </a:t>
            </a:r>
            <a:r>
              <a:rPr lang="en-US" dirty="0">
                <a:solidFill>
                  <a:srgbClr val="000000"/>
                </a:solidFill>
              </a:rPr>
              <a:t>2002</a:t>
            </a:r>
            <a:r>
              <a:rPr lang="en-US" dirty="0"/>
              <a:t>]</a:t>
            </a:r>
          </a:p>
        </p:txBody>
      </p:sp>
      <p:pic>
        <p:nvPicPr>
          <p:cNvPr id="2765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4" t="52592" r="57526" b="24660"/>
          <a:stretch>
            <a:fillRect/>
          </a:stretch>
        </p:blipFill>
        <p:spPr bwMode="auto">
          <a:xfrm>
            <a:off x="8417718" y="3692527"/>
            <a:ext cx="3360737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9043988" y="4868863"/>
            <a:ext cx="317500" cy="330200"/>
          </a:xfrm>
          <a:prstGeom prst="rect">
            <a:avLst/>
          </a:prstGeom>
          <a:noFill/>
        </p:spPr>
        <p:txBody>
          <a:bodyPr wrap="none" lIns="82287" tIns="41143" rIns="82287" bIns="41143">
            <a:spAutoFit/>
          </a:bodyPr>
          <a:lstStyle/>
          <a:p>
            <a:pPr>
              <a:buFont typeface="Times New Roman" pitchFamily="16" charset="0"/>
              <a:buNone/>
              <a:defRPr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Times New Roman" pitchFamily="16" charset="0"/>
              </a:rPr>
              <a:t>e</a:t>
            </a:r>
            <a:r>
              <a:rPr lang="en-US" sz="1300" baseline="-25000" dirty="0">
                <a:solidFill>
                  <a:schemeClr val="accent1">
                    <a:lumMod val="75000"/>
                  </a:schemeClr>
                </a:solidFill>
                <a:latin typeface="Times New Roman" pitchFamily="16" charset="0"/>
              </a:rPr>
              <a:t>2</a:t>
            </a:r>
          </a:p>
        </p:txBody>
      </p:sp>
      <p:sp>
        <p:nvSpPr>
          <p:cNvPr id="27654" name="TextBox 20"/>
          <p:cNvSpPr txBox="1">
            <a:spLocks noChangeArrowheads="1"/>
          </p:cNvSpPr>
          <p:nvPr/>
        </p:nvSpPr>
        <p:spPr bwMode="auto">
          <a:xfrm>
            <a:off x="9113839" y="4252914"/>
            <a:ext cx="342511" cy="329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7" tIns="41143" rIns="82287" bIns="41143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F0000"/>
                </a:solidFill>
              </a:rPr>
              <a:t>e</a:t>
            </a:r>
            <a:r>
              <a:rPr lang="en-US" sz="1300" baseline="-25000">
                <a:solidFill>
                  <a:srgbClr val="FF0000"/>
                </a:solidFill>
              </a:rPr>
              <a:t>3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142196" y="2921445"/>
            <a:ext cx="4498054" cy="3894836"/>
            <a:chOff x="1774825" y="1441451"/>
            <a:chExt cx="4498054" cy="3894836"/>
          </a:xfrm>
        </p:grpSpPr>
        <p:cxnSp>
          <p:nvCxnSpPr>
            <p:cNvPr id="27655" name="Straight Arrow Connector 23"/>
            <p:cNvCxnSpPr>
              <a:cxnSpLocks noChangeShapeType="1"/>
            </p:cNvCxnSpPr>
            <p:nvPr/>
          </p:nvCxnSpPr>
          <p:spPr bwMode="auto">
            <a:xfrm rot="5400000" flipH="1" flipV="1">
              <a:off x="849313" y="3327401"/>
              <a:ext cx="3222625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7656" name="Straight Arrow Connector 25"/>
            <p:cNvCxnSpPr>
              <a:cxnSpLocks noChangeShapeType="1"/>
            </p:cNvCxnSpPr>
            <p:nvPr/>
          </p:nvCxnSpPr>
          <p:spPr bwMode="auto">
            <a:xfrm>
              <a:off x="2460626" y="4938714"/>
              <a:ext cx="3635375" cy="158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7657" name="TextBox 27"/>
            <p:cNvSpPr txBox="1">
              <a:spLocks noChangeArrowheads="1"/>
            </p:cNvSpPr>
            <p:nvPr/>
          </p:nvSpPr>
          <p:spPr bwMode="auto">
            <a:xfrm>
              <a:off x="2940051" y="5006976"/>
              <a:ext cx="520445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-0.4</a:t>
              </a:r>
            </a:p>
          </p:txBody>
        </p:sp>
        <p:cxnSp>
          <p:nvCxnSpPr>
            <p:cNvPr id="27658" name="Straight Connector 37"/>
            <p:cNvCxnSpPr>
              <a:cxnSpLocks noChangeShapeType="1"/>
            </p:cNvCxnSpPr>
            <p:nvPr/>
          </p:nvCxnSpPr>
          <p:spPr bwMode="auto">
            <a:xfrm rot="5400000" flipH="1" flipV="1">
              <a:off x="3113089" y="4902201"/>
              <a:ext cx="2063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7659" name="TextBox 38"/>
            <p:cNvSpPr txBox="1">
              <a:spLocks noChangeArrowheads="1"/>
            </p:cNvSpPr>
            <p:nvPr/>
          </p:nvSpPr>
          <p:spPr bwMode="auto">
            <a:xfrm>
              <a:off x="3832226" y="5006976"/>
              <a:ext cx="520445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-0.2</a:t>
              </a:r>
            </a:p>
          </p:txBody>
        </p:sp>
        <p:cxnSp>
          <p:nvCxnSpPr>
            <p:cNvPr id="27660" name="Straight Connector 39"/>
            <p:cNvCxnSpPr>
              <a:cxnSpLocks noChangeShapeType="1"/>
            </p:cNvCxnSpPr>
            <p:nvPr/>
          </p:nvCxnSpPr>
          <p:spPr bwMode="auto">
            <a:xfrm rot="5400000" flipH="1" flipV="1">
              <a:off x="4004470" y="4902995"/>
              <a:ext cx="206375" cy="1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7661" name="TextBox 40"/>
            <p:cNvSpPr txBox="1">
              <a:spLocks noChangeArrowheads="1"/>
            </p:cNvSpPr>
            <p:nvPr/>
          </p:nvSpPr>
          <p:spPr bwMode="auto">
            <a:xfrm>
              <a:off x="4792664" y="5006976"/>
              <a:ext cx="279995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0</a:t>
              </a:r>
            </a:p>
          </p:txBody>
        </p:sp>
        <p:cxnSp>
          <p:nvCxnSpPr>
            <p:cNvPr id="27662" name="Straight Connector 41"/>
            <p:cNvCxnSpPr>
              <a:cxnSpLocks noChangeShapeType="1"/>
            </p:cNvCxnSpPr>
            <p:nvPr/>
          </p:nvCxnSpPr>
          <p:spPr bwMode="auto">
            <a:xfrm rot="5400000" flipH="1" flipV="1">
              <a:off x="4827589" y="4902201"/>
              <a:ext cx="2063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7663" name="TextBox 42"/>
            <p:cNvSpPr txBox="1">
              <a:spLocks noChangeArrowheads="1"/>
            </p:cNvSpPr>
            <p:nvPr/>
          </p:nvSpPr>
          <p:spPr bwMode="auto">
            <a:xfrm>
              <a:off x="5478463" y="5006976"/>
              <a:ext cx="451516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0.2</a:t>
              </a:r>
            </a:p>
          </p:txBody>
        </p:sp>
        <p:cxnSp>
          <p:nvCxnSpPr>
            <p:cNvPr id="27664" name="Straight Connector 43"/>
            <p:cNvCxnSpPr>
              <a:cxnSpLocks noChangeShapeType="1"/>
            </p:cNvCxnSpPr>
            <p:nvPr/>
          </p:nvCxnSpPr>
          <p:spPr bwMode="auto">
            <a:xfrm rot="5400000" flipH="1" flipV="1">
              <a:off x="5650707" y="4902994"/>
              <a:ext cx="206375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7665" name="Straight Connector 45"/>
            <p:cNvCxnSpPr>
              <a:cxnSpLocks noChangeShapeType="1"/>
            </p:cNvCxnSpPr>
            <p:nvPr/>
          </p:nvCxnSpPr>
          <p:spPr bwMode="auto">
            <a:xfrm>
              <a:off x="2322514" y="4524376"/>
              <a:ext cx="2063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7666" name="TextBox 46"/>
            <p:cNvSpPr txBox="1">
              <a:spLocks noChangeArrowheads="1"/>
            </p:cNvSpPr>
            <p:nvPr/>
          </p:nvSpPr>
          <p:spPr bwMode="auto">
            <a:xfrm>
              <a:off x="1774826" y="4321176"/>
              <a:ext cx="520445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-0.4</a:t>
              </a:r>
            </a:p>
          </p:txBody>
        </p:sp>
        <p:cxnSp>
          <p:nvCxnSpPr>
            <p:cNvPr id="27667" name="Straight Connector 47"/>
            <p:cNvCxnSpPr>
              <a:cxnSpLocks noChangeShapeType="1"/>
            </p:cNvCxnSpPr>
            <p:nvPr/>
          </p:nvCxnSpPr>
          <p:spPr bwMode="auto">
            <a:xfrm>
              <a:off x="2322514" y="3838576"/>
              <a:ext cx="2063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7668" name="TextBox 48"/>
            <p:cNvSpPr txBox="1">
              <a:spLocks noChangeArrowheads="1"/>
            </p:cNvSpPr>
            <p:nvPr/>
          </p:nvSpPr>
          <p:spPr bwMode="auto">
            <a:xfrm>
              <a:off x="1774826" y="3700464"/>
              <a:ext cx="520445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-0.2</a:t>
              </a:r>
            </a:p>
          </p:txBody>
        </p:sp>
        <p:cxnSp>
          <p:nvCxnSpPr>
            <p:cNvPr id="27669" name="Straight Connector 49"/>
            <p:cNvCxnSpPr>
              <a:cxnSpLocks noChangeShapeType="1"/>
            </p:cNvCxnSpPr>
            <p:nvPr/>
          </p:nvCxnSpPr>
          <p:spPr bwMode="auto">
            <a:xfrm>
              <a:off x="2322514" y="3232150"/>
              <a:ext cx="206375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7670" name="TextBox 50"/>
            <p:cNvSpPr txBox="1">
              <a:spLocks noChangeArrowheads="1"/>
            </p:cNvSpPr>
            <p:nvPr/>
          </p:nvSpPr>
          <p:spPr bwMode="auto">
            <a:xfrm>
              <a:off x="1774825" y="3095626"/>
              <a:ext cx="451516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0.0</a:t>
              </a:r>
            </a:p>
          </p:txBody>
        </p:sp>
        <p:cxnSp>
          <p:nvCxnSpPr>
            <p:cNvPr id="27671" name="Straight Connector 51"/>
            <p:cNvCxnSpPr>
              <a:cxnSpLocks noChangeShapeType="1"/>
            </p:cNvCxnSpPr>
            <p:nvPr/>
          </p:nvCxnSpPr>
          <p:spPr bwMode="auto">
            <a:xfrm>
              <a:off x="2322514" y="2603501"/>
              <a:ext cx="2063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7672" name="TextBox 52"/>
            <p:cNvSpPr txBox="1">
              <a:spLocks noChangeArrowheads="1"/>
            </p:cNvSpPr>
            <p:nvPr/>
          </p:nvSpPr>
          <p:spPr bwMode="auto">
            <a:xfrm>
              <a:off x="1774825" y="2466976"/>
              <a:ext cx="451516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0.2</a:t>
              </a:r>
            </a:p>
          </p:txBody>
        </p:sp>
        <p:cxnSp>
          <p:nvCxnSpPr>
            <p:cNvPr id="27673" name="Straight Connector 54"/>
            <p:cNvCxnSpPr>
              <a:cxnSpLocks noChangeShapeType="1"/>
            </p:cNvCxnSpPr>
            <p:nvPr/>
          </p:nvCxnSpPr>
          <p:spPr bwMode="auto">
            <a:xfrm>
              <a:off x="2322514" y="1987550"/>
              <a:ext cx="206375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7674" name="TextBox 55"/>
            <p:cNvSpPr txBox="1">
              <a:spLocks noChangeArrowheads="1"/>
            </p:cNvSpPr>
            <p:nvPr/>
          </p:nvSpPr>
          <p:spPr bwMode="auto">
            <a:xfrm>
              <a:off x="1774825" y="1793876"/>
              <a:ext cx="451516" cy="32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0.4</a:t>
              </a:r>
            </a:p>
          </p:txBody>
        </p:sp>
        <p:sp>
          <p:nvSpPr>
            <p:cNvPr id="27675" name="TextBox 56"/>
            <p:cNvSpPr txBox="1">
              <a:spLocks noChangeArrowheads="1"/>
            </p:cNvSpPr>
            <p:nvPr/>
          </p:nvSpPr>
          <p:spPr bwMode="auto">
            <a:xfrm>
              <a:off x="5683251" y="3157539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76" name="TextBox 57"/>
            <p:cNvSpPr txBox="1">
              <a:spLocks noChangeArrowheads="1"/>
            </p:cNvSpPr>
            <p:nvPr/>
          </p:nvSpPr>
          <p:spPr bwMode="auto">
            <a:xfrm>
              <a:off x="5478464" y="308927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77" name="TextBox 58"/>
            <p:cNvSpPr txBox="1">
              <a:spLocks noChangeArrowheads="1"/>
            </p:cNvSpPr>
            <p:nvPr/>
          </p:nvSpPr>
          <p:spPr bwMode="auto">
            <a:xfrm>
              <a:off x="5683251" y="3021014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78" name="TextBox 59"/>
            <p:cNvSpPr txBox="1">
              <a:spLocks noChangeArrowheads="1"/>
            </p:cNvSpPr>
            <p:nvPr/>
          </p:nvSpPr>
          <p:spPr bwMode="auto">
            <a:xfrm>
              <a:off x="5927726" y="294957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79" name="TextBox 60"/>
            <p:cNvSpPr txBox="1">
              <a:spLocks noChangeArrowheads="1"/>
            </p:cNvSpPr>
            <p:nvPr/>
          </p:nvSpPr>
          <p:spPr bwMode="auto">
            <a:xfrm>
              <a:off x="5722939" y="2881314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80" name="TextBox 61"/>
            <p:cNvSpPr txBox="1">
              <a:spLocks noChangeArrowheads="1"/>
            </p:cNvSpPr>
            <p:nvPr/>
          </p:nvSpPr>
          <p:spPr bwMode="auto">
            <a:xfrm>
              <a:off x="5927726" y="2813051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81" name="TextBox 62"/>
            <p:cNvSpPr txBox="1">
              <a:spLocks noChangeArrowheads="1"/>
            </p:cNvSpPr>
            <p:nvPr/>
          </p:nvSpPr>
          <p:spPr bwMode="auto">
            <a:xfrm>
              <a:off x="4449764" y="432117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y</a:t>
              </a:r>
            </a:p>
          </p:txBody>
        </p:sp>
        <p:sp>
          <p:nvSpPr>
            <p:cNvPr id="27682" name="TextBox 63"/>
            <p:cNvSpPr txBox="1">
              <a:spLocks noChangeArrowheads="1"/>
            </p:cNvSpPr>
            <p:nvPr/>
          </p:nvSpPr>
          <p:spPr bwMode="auto">
            <a:xfrm>
              <a:off x="4586289" y="4184651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y</a:t>
              </a:r>
            </a:p>
          </p:txBody>
        </p:sp>
        <p:sp>
          <p:nvSpPr>
            <p:cNvPr id="27683" name="TextBox 64"/>
            <p:cNvSpPr txBox="1">
              <a:spLocks noChangeArrowheads="1"/>
            </p:cNvSpPr>
            <p:nvPr/>
          </p:nvSpPr>
          <p:spPr bwMode="auto">
            <a:xfrm>
              <a:off x="4311651" y="4184651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y</a:t>
              </a:r>
            </a:p>
          </p:txBody>
        </p:sp>
        <p:sp>
          <p:nvSpPr>
            <p:cNvPr id="27684" name="TextBox 65"/>
            <p:cNvSpPr txBox="1">
              <a:spLocks noChangeArrowheads="1"/>
            </p:cNvSpPr>
            <p:nvPr/>
          </p:nvSpPr>
          <p:spPr bwMode="auto">
            <a:xfrm>
              <a:off x="4175126" y="4457701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y</a:t>
              </a:r>
            </a:p>
          </p:txBody>
        </p:sp>
        <p:sp>
          <p:nvSpPr>
            <p:cNvPr id="27685" name="TextBox 66"/>
            <p:cNvSpPr txBox="1">
              <a:spLocks noChangeArrowheads="1"/>
            </p:cNvSpPr>
            <p:nvPr/>
          </p:nvSpPr>
          <p:spPr bwMode="auto">
            <a:xfrm>
              <a:off x="4449764" y="4046539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y</a:t>
              </a:r>
            </a:p>
          </p:txBody>
        </p:sp>
        <p:sp>
          <p:nvSpPr>
            <p:cNvPr id="27686" name="TextBox 67"/>
            <p:cNvSpPr txBox="1">
              <a:spLocks noChangeArrowheads="1"/>
            </p:cNvSpPr>
            <p:nvPr/>
          </p:nvSpPr>
          <p:spPr bwMode="auto">
            <a:xfrm>
              <a:off x="5683251" y="2884489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87" name="TextBox 68"/>
            <p:cNvSpPr txBox="1">
              <a:spLocks noChangeArrowheads="1"/>
            </p:cNvSpPr>
            <p:nvPr/>
          </p:nvSpPr>
          <p:spPr bwMode="auto">
            <a:xfrm>
              <a:off x="5478464" y="281622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88" name="TextBox 69"/>
            <p:cNvSpPr txBox="1">
              <a:spLocks noChangeArrowheads="1"/>
            </p:cNvSpPr>
            <p:nvPr/>
          </p:nvSpPr>
          <p:spPr bwMode="auto">
            <a:xfrm>
              <a:off x="5683251" y="274637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89" name="TextBox 70"/>
            <p:cNvSpPr txBox="1">
              <a:spLocks noChangeArrowheads="1"/>
            </p:cNvSpPr>
            <p:nvPr/>
          </p:nvSpPr>
          <p:spPr bwMode="auto">
            <a:xfrm>
              <a:off x="5584826" y="2808289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90" name="TextBox 71"/>
            <p:cNvSpPr txBox="1">
              <a:spLocks noChangeArrowheads="1"/>
            </p:cNvSpPr>
            <p:nvPr/>
          </p:nvSpPr>
          <p:spPr bwMode="auto">
            <a:xfrm>
              <a:off x="5478464" y="2944814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91" name="TextBox 72"/>
            <p:cNvSpPr txBox="1">
              <a:spLocks noChangeArrowheads="1"/>
            </p:cNvSpPr>
            <p:nvPr/>
          </p:nvSpPr>
          <p:spPr bwMode="auto">
            <a:xfrm>
              <a:off x="5821364" y="3086101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x</a:t>
              </a:r>
            </a:p>
          </p:txBody>
        </p:sp>
        <p:sp>
          <p:nvSpPr>
            <p:cNvPr id="27692" name="TextBox 73"/>
            <p:cNvSpPr txBox="1">
              <a:spLocks noChangeArrowheads="1"/>
            </p:cNvSpPr>
            <p:nvPr/>
          </p:nvSpPr>
          <p:spPr bwMode="auto">
            <a:xfrm>
              <a:off x="5340351" y="4389439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693" name="TextBox 74"/>
            <p:cNvSpPr txBox="1">
              <a:spLocks noChangeArrowheads="1"/>
            </p:cNvSpPr>
            <p:nvPr/>
          </p:nvSpPr>
          <p:spPr bwMode="auto">
            <a:xfrm>
              <a:off x="5408614" y="432117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694" name="TextBox 75"/>
            <p:cNvSpPr txBox="1">
              <a:spLocks noChangeArrowheads="1"/>
            </p:cNvSpPr>
            <p:nvPr/>
          </p:nvSpPr>
          <p:spPr bwMode="auto">
            <a:xfrm>
              <a:off x="5203826" y="4252914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695" name="TextBox 76"/>
            <p:cNvSpPr txBox="1">
              <a:spLocks noChangeArrowheads="1"/>
            </p:cNvSpPr>
            <p:nvPr/>
          </p:nvSpPr>
          <p:spPr bwMode="auto">
            <a:xfrm>
              <a:off x="5326064" y="4114801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696" name="TextBox 77"/>
            <p:cNvSpPr txBox="1">
              <a:spLocks noChangeArrowheads="1"/>
            </p:cNvSpPr>
            <p:nvPr/>
          </p:nvSpPr>
          <p:spPr bwMode="auto">
            <a:xfrm>
              <a:off x="5065714" y="432117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697" name="TextBox 78"/>
            <p:cNvSpPr txBox="1">
              <a:spLocks noChangeArrowheads="1"/>
            </p:cNvSpPr>
            <p:nvPr/>
          </p:nvSpPr>
          <p:spPr bwMode="auto">
            <a:xfrm>
              <a:off x="5408614" y="4252914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698" name="TextBox 79"/>
            <p:cNvSpPr txBox="1">
              <a:spLocks noChangeArrowheads="1"/>
            </p:cNvSpPr>
            <p:nvPr/>
          </p:nvSpPr>
          <p:spPr bwMode="auto">
            <a:xfrm>
              <a:off x="5340351" y="445452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699" name="TextBox 80"/>
            <p:cNvSpPr txBox="1">
              <a:spLocks noChangeArrowheads="1"/>
            </p:cNvSpPr>
            <p:nvPr/>
          </p:nvSpPr>
          <p:spPr bwMode="auto">
            <a:xfrm>
              <a:off x="5135564" y="438467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700" name="TextBox 81"/>
            <p:cNvSpPr txBox="1">
              <a:spLocks noChangeArrowheads="1"/>
            </p:cNvSpPr>
            <p:nvPr/>
          </p:nvSpPr>
          <p:spPr bwMode="auto">
            <a:xfrm>
              <a:off x="5257801" y="4248151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701" name="TextBox 82"/>
            <p:cNvSpPr txBox="1">
              <a:spLocks noChangeArrowheads="1"/>
            </p:cNvSpPr>
            <p:nvPr/>
          </p:nvSpPr>
          <p:spPr bwMode="auto">
            <a:xfrm>
              <a:off x="4997451" y="445452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702" name="TextBox 83"/>
            <p:cNvSpPr txBox="1">
              <a:spLocks noChangeArrowheads="1"/>
            </p:cNvSpPr>
            <p:nvPr/>
          </p:nvSpPr>
          <p:spPr bwMode="auto">
            <a:xfrm>
              <a:off x="5340351" y="4384676"/>
              <a:ext cx="320069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z</a:t>
              </a:r>
            </a:p>
          </p:txBody>
        </p:sp>
        <p:sp>
          <p:nvSpPr>
            <p:cNvPr id="27703" name="TextBox 85"/>
            <p:cNvSpPr txBox="1">
              <a:spLocks noChangeArrowheads="1"/>
            </p:cNvSpPr>
            <p:nvPr/>
          </p:nvSpPr>
          <p:spPr bwMode="auto">
            <a:xfrm>
              <a:off x="5821363" y="4527551"/>
              <a:ext cx="451516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e</a:t>
              </a:r>
              <a:r>
                <a:rPr lang="en-US" baseline="-25000"/>
                <a:t>1</a:t>
              </a:r>
            </a:p>
          </p:txBody>
        </p:sp>
        <p:sp>
          <p:nvSpPr>
            <p:cNvPr id="27704" name="TextBox 86"/>
            <p:cNvSpPr txBox="1">
              <a:spLocks noChangeArrowheads="1"/>
            </p:cNvSpPr>
            <p:nvPr/>
          </p:nvSpPr>
          <p:spPr bwMode="auto">
            <a:xfrm>
              <a:off x="2047875" y="1441451"/>
              <a:ext cx="451516" cy="45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287" tIns="41143" rIns="82287" bIns="41143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e</a:t>
              </a:r>
              <a:r>
                <a:rPr lang="en-US" baseline="-2500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82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2765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ＭＳ Ｐゴシック" charset="0"/>
              </a:rPr>
              <a:t>Semi-Supervised Learning as Label Propagation on a Graph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2649397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Propagate label to “nearby” nodes</a:t>
            </a:r>
          </a:p>
          <a:p>
            <a:pPr lvl="1"/>
            <a:r>
              <a:rPr lang="en-US" dirty="0"/>
              <a:t>X is “near” Y if there is a high probability of reaching Y from X</a:t>
            </a:r>
          </a:p>
          <a:p>
            <a:r>
              <a:rPr lang="en-US" dirty="0"/>
              <a:t>Propagation methods</a:t>
            </a:r>
          </a:p>
          <a:p>
            <a:pPr lvl="1"/>
            <a:r>
              <a:rPr lang="en-US" dirty="0"/>
              <a:t>Personalized PageRank</a:t>
            </a:r>
          </a:p>
          <a:p>
            <a:pPr lvl="1"/>
            <a:r>
              <a:rPr lang="en-US" dirty="0"/>
              <a:t>Random walk</a:t>
            </a:r>
          </a:p>
          <a:p>
            <a:r>
              <a:rPr lang="en-US" dirty="0"/>
              <a:t>Rewards multiple paths</a:t>
            </a:r>
          </a:p>
          <a:p>
            <a:r>
              <a:rPr lang="en-US" dirty="0"/>
              <a:t>Penalizes longer and “high </a:t>
            </a:r>
            <a:r>
              <a:rPr lang="en-US" dirty="0" err="1"/>
              <a:t>fanout</a:t>
            </a:r>
            <a:r>
              <a:rPr lang="en-US" dirty="0"/>
              <a:t>” paths</a:t>
            </a:r>
          </a:p>
        </p:txBody>
      </p:sp>
      <p:sp>
        <p:nvSpPr>
          <p:cNvPr id="23555" name="Rectangle 4"/>
          <p:cNvSpPr>
            <a:spLocks noChangeArrowheads="1"/>
          </p:cNvSpPr>
          <p:nvPr/>
        </p:nvSpPr>
        <p:spPr bwMode="auto">
          <a:xfrm>
            <a:off x="3747037" y="2832100"/>
            <a:ext cx="6767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b="1"/>
              <a:t>Paris</a:t>
            </a:r>
          </a:p>
        </p:txBody>
      </p:sp>
      <p:sp>
        <p:nvSpPr>
          <p:cNvPr id="23556" name="Rectangle 5"/>
          <p:cNvSpPr>
            <a:spLocks noChangeArrowheads="1"/>
          </p:cNvSpPr>
          <p:nvPr/>
        </p:nvSpPr>
        <p:spPr bwMode="auto">
          <a:xfrm>
            <a:off x="4914281" y="4584700"/>
            <a:ext cx="12442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/>
              <a:t>live in  </a:t>
            </a:r>
            <a:r>
              <a:rPr lang="en-US" u="sng"/>
              <a:t>arg1</a:t>
            </a:r>
          </a:p>
        </p:txBody>
      </p:sp>
      <p:sp>
        <p:nvSpPr>
          <p:cNvPr id="23557" name="Line 6"/>
          <p:cNvSpPr>
            <a:spLocks noChangeShapeType="1"/>
          </p:cNvSpPr>
          <p:nvPr/>
        </p:nvSpPr>
        <p:spPr bwMode="auto">
          <a:xfrm>
            <a:off x="4167981" y="3289022"/>
            <a:ext cx="1011238" cy="120808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9"/>
          <p:cNvSpPr>
            <a:spLocks noChangeShapeType="1"/>
          </p:cNvSpPr>
          <p:nvPr/>
        </p:nvSpPr>
        <p:spPr bwMode="auto">
          <a:xfrm flipV="1">
            <a:off x="6225381" y="3289023"/>
            <a:ext cx="914400" cy="1108075"/>
          </a:xfrm>
          <a:prstGeom prst="line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8" name="Line 10"/>
          <p:cNvSpPr>
            <a:spLocks noChangeShapeType="1"/>
          </p:cNvSpPr>
          <p:nvPr/>
        </p:nvSpPr>
        <p:spPr bwMode="auto">
          <a:xfrm flipV="1">
            <a:off x="7520781" y="4889222"/>
            <a:ext cx="762000" cy="76200"/>
          </a:xfrm>
          <a:prstGeom prst="line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" name="Line 12"/>
          <p:cNvSpPr>
            <a:spLocks noChangeShapeType="1"/>
          </p:cNvSpPr>
          <p:nvPr/>
        </p:nvSpPr>
        <p:spPr bwMode="auto">
          <a:xfrm flipV="1">
            <a:off x="9814719" y="3636686"/>
            <a:ext cx="684212" cy="803275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6764890" y="2603114"/>
            <a:ext cx="149432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San Francisco</a:t>
            </a:r>
          </a:p>
          <a:p>
            <a:pPr algn="ctr"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Austin</a:t>
            </a:r>
          </a:p>
        </p:txBody>
      </p: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8376708" y="4660900"/>
            <a:ext cx="18822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traits such as </a:t>
            </a:r>
            <a:r>
              <a:rPr lang="en-US" u="sng" dirty="0">
                <a:solidFill>
                  <a:schemeClr val="bg1">
                    <a:lumMod val="50000"/>
                  </a:schemeClr>
                </a:solidFill>
              </a:rPr>
              <a:t>arg1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10340181" y="3212822"/>
            <a:ext cx="9159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anxiety</a:t>
            </a:r>
          </a:p>
        </p:txBody>
      </p:sp>
      <p:sp>
        <p:nvSpPr>
          <p:cNvPr id="23564" name="Rectangle 5"/>
          <p:cNvSpPr>
            <a:spLocks noChangeArrowheads="1"/>
          </p:cNvSpPr>
          <p:nvPr/>
        </p:nvSpPr>
        <p:spPr bwMode="auto">
          <a:xfrm>
            <a:off x="5446185" y="1689100"/>
            <a:ext cx="15536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/>
              <a:t>mayor of  </a:t>
            </a:r>
            <a:r>
              <a:rPr lang="en-US" u="sng"/>
              <a:t>arg1</a:t>
            </a:r>
          </a:p>
        </p:txBody>
      </p:sp>
      <p:sp>
        <p:nvSpPr>
          <p:cNvPr id="23565" name="Line 9"/>
          <p:cNvSpPr>
            <a:spLocks noChangeShapeType="1"/>
          </p:cNvSpPr>
          <p:nvPr/>
        </p:nvSpPr>
        <p:spPr bwMode="auto">
          <a:xfrm flipV="1">
            <a:off x="4396582" y="2146022"/>
            <a:ext cx="1293813" cy="762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6" name="Rectangle 4"/>
          <p:cNvSpPr>
            <a:spLocks noChangeArrowheads="1"/>
          </p:cNvSpPr>
          <p:nvPr/>
        </p:nvSpPr>
        <p:spPr bwMode="auto">
          <a:xfrm>
            <a:off x="4672187" y="3060700"/>
            <a:ext cx="12442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b="1"/>
              <a:t>Pittsburgh</a:t>
            </a:r>
          </a:p>
        </p:txBody>
      </p:sp>
      <p:sp>
        <p:nvSpPr>
          <p:cNvPr id="23567" name="Line 9"/>
          <p:cNvSpPr>
            <a:spLocks noChangeShapeType="1"/>
          </p:cNvSpPr>
          <p:nvPr/>
        </p:nvSpPr>
        <p:spPr bwMode="auto">
          <a:xfrm flipV="1">
            <a:off x="5387181" y="2146022"/>
            <a:ext cx="762000" cy="838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8" name="Line 9"/>
          <p:cNvSpPr>
            <a:spLocks noChangeShapeType="1"/>
          </p:cNvSpPr>
          <p:nvPr/>
        </p:nvSpPr>
        <p:spPr bwMode="auto">
          <a:xfrm>
            <a:off x="5234781" y="3517622"/>
            <a:ext cx="609600" cy="990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9" name="Rectangle 4"/>
          <p:cNvSpPr>
            <a:spLocks noChangeArrowheads="1"/>
          </p:cNvSpPr>
          <p:nvPr/>
        </p:nvSpPr>
        <p:spPr bwMode="auto">
          <a:xfrm>
            <a:off x="3558381" y="5498822"/>
            <a:ext cx="9413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b="1"/>
              <a:t>Seattle</a:t>
            </a:r>
          </a:p>
        </p:txBody>
      </p:sp>
      <p:sp>
        <p:nvSpPr>
          <p:cNvPr id="23570" name="Line 9"/>
          <p:cNvSpPr>
            <a:spLocks noChangeShapeType="1"/>
          </p:cNvSpPr>
          <p:nvPr/>
        </p:nvSpPr>
        <p:spPr bwMode="auto">
          <a:xfrm flipV="1">
            <a:off x="4396581" y="4965423"/>
            <a:ext cx="838200" cy="6508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Rectangle 4"/>
          <p:cNvSpPr>
            <a:spLocks noChangeArrowheads="1"/>
          </p:cNvSpPr>
          <p:nvPr/>
        </p:nvSpPr>
        <p:spPr bwMode="auto">
          <a:xfrm>
            <a:off x="6928755" y="5041900"/>
            <a:ext cx="7649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denial</a:t>
            </a:r>
          </a:p>
        </p:txBody>
      </p:sp>
      <p:sp>
        <p:nvSpPr>
          <p:cNvPr id="33" name="Line 10"/>
          <p:cNvSpPr>
            <a:spLocks noChangeShapeType="1"/>
          </p:cNvSpPr>
          <p:nvPr/>
        </p:nvSpPr>
        <p:spPr bwMode="auto">
          <a:xfrm>
            <a:off x="6911181" y="2069822"/>
            <a:ext cx="533400" cy="457200"/>
          </a:xfrm>
          <a:prstGeom prst="line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4" name="Line 10"/>
          <p:cNvSpPr>
            <a:spLocks noChangeShapeType="1"/>
          </p:cNvSpPr>
          <p:nvPr/>
        </p:nvSpPr>
        <p:spPr bwMode="auto">
          <a:xfrm>
            <a:off x="6453981" y="4584422"/>
            <a:ext cx="533400" cy="457200"/>
          </a:xfrm>
          <a:prstGeom prst="line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5" name="Rectangle 5"/>
          <p:cNvSpPr>
            <a:spLocks noChangeArrowheads="1"/>
          </p:cNvSpPr>
          <p:nvPr/>
        </p:nvSpPr>
        <p:spPr bwMode="auto">
          <a:xfrm>
            <a:off x="8427901" y="1765300"/>
            <a:ext cx="1636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u="sng" dirty="0">
                <a:solidFill>
                  <a:schemeClr val="bg1">
                    <a:lumMod val="50000"/>
                  </a:schemeClr>
                </a:solidFill>
              </a:rPr>
              <a:t>arg1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is home of</a:t>
            </a:r>
          </a:p>
        </p:txBody>
      </p:sp>
      <p:sp>
        <p:nvSpPr>
          <p:cNvPr id="36" name="Line 10"/>
          <p:cNvSpPr>
            <a:spLocks noChangeShapeType="1"/>
          </p:cNvSpPr>
          <p:nvPr/>
        </p:nvSpPr>
        <p:spPr bwMode="auto">
          <a:xfrm flipV="1">
            <a:off x="8358981" y="2222222"/>
            <a:ext cx="914400" cy="609600"/>
          </a:xfrm>
          <a:prstGeom prst="line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10625467" y="5346700"/>
            <a:ext cx="121219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selfishness</a:t>
            </a:r>
          </a:p>
        </p:txBody>
      </p:sp>
      <p:sp>
        <p:nvSpPr>
          <p:cNvPr id="38" name="Line 12"/>
          <p:cNvSpPr>
            <a:spLocks noChangeShapeType="1"/>
          </p:cNvSpPr>
          <p:nvPr/>
        </p:nvSpPr>
        <p:spPr bwMode="auto">
          <a:xfrm>
            <a:off x="9501981" y="5082898"/>
            <a:ext cx="1066800" cy="415925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9" name="Line 12"/>
          <p:cNvSpPr>
            <a:spLocks noChangeShapeType="1"/>
          </p:cNvSpPr>
          <p:nvPr/>
        </p:nvSpPr>
        <p:spPr bwMode="auto">
          <a:xfrm flipV="1">
            <a:off x="10873582" y="2450823"/>
            <a:ext cx="684213" cy="803275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0" name="Line 12"/>
          <p:cNvSpPr>
            <a:spLocks noChangeShapeType="1"/>
          </p:cNvSpPr>
          <p:nvPr/>
        </p:nvSpPr>
        <p:spPr bwMode="auto">
          <a:xfrm>
            <a:off x="11178381" y="3558898"/>
            <a:ext cx="762000" cy="644525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1" name="Line 12"/>
          <p:cNvSpPr>
            <a:spLocks noChangeShapeType="1"/>
          </p:cNvSpPr>
          <p:nvPr/>
        </p:nvSpPr>
        <p:spPr bwMode="auto">
          <a:xfrm flipV="1">
            <a:off x="10263981" y="1765022"/>
            <a:ext cx="762000" cy="22860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0" name="Rectangle 5"/>
          <p:cNvSpPr>
            <a:spLocks noChangeArrowheads="1"/>
          </p:cNvSpPr>
          <p:nvPr/>
        </p:nvSpPr>
        <p:spPr bwMode="auto">
          <a:xfrm>
            <a:off x="5296425" y="5803900"/>
            <a:ext cx="11260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/>
              <a:t>I like  </a:t>
            </a:r>
            <a:r>
              <a:rPr lang="en-US" u="sng"/>
              <a:t>arg1</a:t>
            </a:r>
          </a:p>
        </p:txBody>
      </p:sp>
      <p:sp>
        <p:nvSpPr>
          <p:cNvPr id="31" name="Line 9"/>
          <p:cNvSpPr>
            <a:spLocks noChangeShapeType="1"/>
          </p:cNvSpPr>
          <p:nvPr/>
        </p:nvSpPr>
        <p:spPr bwMode="auto">
          <a:xfrm>
            <a:off x="4548981" y="5768698"/>
            <a:ext cx="685800" cy="1873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Line 9"/>
          <p:cNvSpPr>
            <a:spLocks noChangeShapeType="1"/>
          </p:cNvSpPr>
          <p:nvPr/>
        </p:nvSpPr>
        <p:spPr bwMode="auto">
          <a:xfrm flipV="1">
            <a:off x="6530181" y="5879823"/>
            <a:ext cx="1143000" cy="117475"/>
          </a:xfrm>
          <a:prstGeom prst="line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3" name="Line 10"/>
          <p:cNvSpPr>
            <a:spLocks noChangeShapeType="1"/>
          </p:cNvSpPr>
          <p:nvPr/>
        </p:nvSpPr>
        <p:spPr bwMode="auto">
          <a:xfrm>
            <a:off x="6377781" y="6260822"/>
            <a:ext cx="990600" cy="228600"/>
          </a:xfrm>
          <a:prstGeom prst="line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4" name="Line 10"/>
          <p:cNvSpPr>
            <a:spLocks noChangeShapeType="1"/>
          </p:cNvSpPr>
          <p:nvPr/>
        </p:nvSpPr>
        <p:spPr bwMode="auto">
          <a:xfrm>
            <a:off x="6606381" y="6108422"/>
            <a:ext cx="1066800" cy="152400"/>
          </a:xfrm>
          <a:prstGeom prst="line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5" name="Line 10"/>
          <p:cNvSpPr>
            <a:spLocks noChangeShapeType="1"/>
          </p:cNvSpPr>
          <p:nvPr/>
        </p:nvSpPr>
        <p:spPr bwMode="auto">
          <a:xfrm flipV="1">
            <a:off x="6453981" y="5651222"/>
            <a:ext cx="1066800" cy="228600"/>
          </a:xfrm>
          <a:prstGeom prst="line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6" name="Line 10"/>
          <p:cNvSpPr>
            <a:spLocks noChangeShapeType="1"/>
          </p:cNvSpPr>
          <p:nvPr/>
        </p:nvSpPr>
        <p:spPr bwMode="auto">
          <a:xfrm>
            <a:off x="6072981" y="6184622"/>
            <a:ext cx="228600" cy="304800"/>
          </a:xfrm>
          <a:prstGeom prst="line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7" name="Line 10"/>
          <p:cNvSpPr>
            <a:spLocks noChangeShapeType="1"/>
          </p:cNvSpPr>
          <p:nvPr/>
        </p:nvSpPr>
        <p:spPr bwMode="auto">
          <a:xfrm>
            <a:off x="5844381" y="6184622"/>
            <a:ext cx="76200" cy="381000"/>
          </a:xfrm>
          <a:prstGeom prst="line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8" name="Line 10"/>
          <p:cNvSpPr>
            <a:spLocks noChangeShapeType="1"/>
          </p:cNvSpPr>
          <p:nvPr/>
        </p:nvSpPr>
        <p:spPr bwMode="auto">
          <a:xfrm flipV="1">
            <a:off x="6301581" y="3289022"/>
            <a:ext cx="1143000" cy="2438400"/>
          </a:xfrm>
          <a:prstGeom prst="line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7368381" y="6379886"/>
            <a:ext cx="2743200" cy="33813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beer</a:t>
            </a:r>
          </a:p>
        </p:txBody>
      </p:sp>
    </p:spTree>
    <p:extLst>
      <p:ext uri="{BB962C8B-B14F-4D97-AF65-F5344CB8AC3E}">
        <p14:creationId xmlns:p14="http://schemas.microsoft.com/office/powerpoint/2010/main" val="181977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0" grpId="0"/>
      <p:bldP spid="31" grpId="0" animBg="1"/>
      <p:bldP spid="5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2-03-16 at 1.29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829131"/>
            <a:ext cx="9144000" cy="21074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39602" y="3936537"/>
            <a:ext cx="7312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ASONAM-2010 (Advances in Social Networks Analysis and Mining)</a:t>
            </a:r>
          </a:p>
        </p:txBody>
      </p:sp>
    </p:spTree>
    <p:extLst>
      <p:ext uri="{BB962C8B-B14F-4D97-AF65-F5344CB8AC3E}">
        <p14:creationId xmlns:p14="http://schemas.microsoft.com/office/powerpoint/2010/main" val="543266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Network Datasets with Known Classes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 err="1"/>
              <a:t>UBMCBlog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 err="1"/>
              <a:t>AGBlog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 err="1"/>
              <a:t>MSPBlog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/>
              <a:t>Cora</a:t>
            </a:r>
          </a:p>
          <a:p>
            <a:pPr>
              <a:buFont typeface="Arial"/>
              <a:buChar char="•"/>
            </a:pPr>
            <a:r>
              <a:rPr lang="en-US" dirty="0" err="1"/>
              <a:t>Citeseer</a:t>
            </a:r>
            <a:endParaRPr lang="en-US" dirty="0"/>
          </a:p>
        </p:txBody>
      </p:sp>
      <p:pic>
        <p:nvPicPr>
          <p:cNvPr id="4" name="Picture 3" descr="citeseer.png"/>
          <p:cNvPicPr>
            <a:picLocks noChangeAspect="1"/>
          </p:cNvPicPr>
          <p:nvPr/>
        </p:nvPicPr>
        <p:blipFill>
          <a:blip r:embed="rId3"/>
          <a:srcRect l="12500" t="12177" r="13333" b="12177"/>
          <a:stretch>
            <a:fillRect/>
          </a:stretch>
        </p:blipFill>
        <p:spPr>
          <a:xfrm>
            <a:off x="8472218" y="4322756"/>
            <a:ext cx="3454356" cy="2406406"/>
          </a:xfrm>
          <a:prstGeom prst="rect">
            <a:avLst/>
          </a:prstGeom>
        </p:spPr>
      </p:pic>
      <p:pic>
        <p:nvPicPr>
          <p:cNvPr id="5" name="Picture 4" descr="blogs.png"/>
          <p:cNvPicPr>
            <a:picLocks noChangeAspect="1"/>
          </p:cNvPicPr>
          <p:nvPr/>
        </p:nvPicPr>
        <p:blipFill>
          <a:blip r:embed="rId4"/>
          <a:srcRect t="10298" r="8701"/>
          <a:stretch>
            <a:fillRect/>
          </a:stretch>
        </p:blipFill>
        <p:spPr>
          <a:xfrm>
            <a:off x="5004778" y="4289744"/>
            <a:ext cx="3273178" cy="2406406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/>
          <a:srcRect l="25389" t="21323" r="14454" b="18029"/>
          <a:stretch>
            <a:fillRect/>
          </a:stretch>
        </p:blipFill>
        <p:spPr bwMode="auto">
          <a:xfrm>
            <a:off x="6590224" y="1310732"/>
            <a:ext cx="4763576" cy="2858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47" y="4554409"/>
            <a:ext cx="47371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1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</TotalTime>
  <Words>1385</Words>
  <Application>Microsoft Macintosh PowerPoint</Application>
  <PresentationFormat>Widescreen</PresentationFormat>
  <Paragraphs>328</Paragraphs>
  <Slides>41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Times New Roman</vt:lpstr>
      <vt:lpstr>Office Theme</vt:lpstr>
      <vt:lpstr>Semi-Supervised Learning</vt:lpstr>
      <vt:lpstr>Supervised learning</vt:lpstr>
      <vt:lpstr>Unsupervised learning</vt:lpstr>
      <vt:lpstr>Semi-supervised learning</vt:lpstr>
      <vt:lpstr>Semi-supervised Learning</vt:lpstr>
      <vt:lpstr>Spectral Clustering</vt:lpstr>
      <vt:lpstr>Semi-Supervised Learning as Label Propagation on a Graph</vt:lpstr>
      <vt:lpstr>PowerPoint Presentation</vt:lpstr>
      <vt:lpstr>Network Datasets with Known Classes</vt:lpstr>
      <vt:lpstr>MultiRankWalk</vt:lpstr>
      <vt:lpstr>Comparison: wvRN</vt:lpstr>
      <vt:lpstr>Comparison: HF</vt:lpstr>
      <vt:lpstr>MRW versus wvRN</vt:lpstr>
      <vt:lpstr>Why is MRW &gt; wvRN?</vt:lpstr>
      <vt:lpstr>Why is MRW &gt; wvRN?</vt:lpstr>
      <vt:lpstr>Why is MRW &gt; wvRN?</vt:lpstr>
      <vt:lpstr>Modern SSL</vt:lpstr>
      <vt:lpstr>Graph Laplacians</vt:lpstr>
      <vt:lpstr>Graph Embeddings</vt:lpstr>
      <vt:lpstr>Inductive SSL</vt:lpstr>
      <vt:lpstr>Quick digression to unsupervised learning…</vt:lpstr>
      <vt:lpstr>Spectral Clustering</vt:lpstr>
      <vt:lpstr>Repeated averaging with neighbors as a clustering method</vt:lpstr>
      <vt:lpstr>Repeated averaging with neighbors on a sample problem…</vt:lpstr>
      <vt:lpstr>Repeated averaging with neighbors on a sample problem…</vt:lpstr>
      <vt:lpstr>Repeated averaging with neighbors on a sample problem…</vt:lpstr>
      <vt:lpstr>Repeated averaging with neighbors on a sample problem…</vt:lpstr>
      <vt:lpstr>PIC: Power Iteration Clustering</vt:lpstr>
      <vt:lpstr>References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Shannon Quinn</dc:creator>
  <cp:lastModifiedBy>Shannon Quinn</cp:lastModifiedBy>
  <cp:revision>106</cp:revision>
  <dcterms:created xsi:type="dcterms:W3CDTF">2017-10-01T17:57:16Z</dcterms:created>
  <dcterms:modified xsi:type="dcterms:W3CDTF">2023-09-28T17:24:53Z</dcterms:modified>
</cp:coreProperties>
</file>